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8" roundtripDataSignature="AMtx7miLX+IDqptyK3oFWZsh9R+t6zD/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customschemas.google.com/relationships/presentationmetadata" Target="meta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oyez.org/cases/2023/22-915"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elfhelp.courts.ca.gov/restraining-orders" TargetMode="Externa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1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 2023 National Resource Center on Domestic Violence and Firearms, BWJP</a:t>
            </a:r>
            <a:endParaRPr/>
          </a:p>
          <a:p>
            <a:pPr indent="0" lvl="0" marL="0" rtl="0" algn="l">
              <a:spcBef>
                <a:spcPts val="0"/>
              </a:spcBef>
              <a:spcAft>
                <a:spcPts val="0"/>
              </a:spcAft>
              <a:buNone/>
            </a:pPr>
            <a:br>
              <a:rPr lang="en-US"/>
            </a:br>
            <a:endParaRPr/>
          </a:p>
        </p:txBody>
      </p:sp>
      <p:sp>
        <p:nvSpPr>
          <p:cNvPr id="151" name="Google Shape;151;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Cory starts this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General - lack of familiarity with family law, civil ROs, state court systems - note that respondent mentioned the below RO was entered into by stipulation, but a court generally cannot accept a stipulation against public policy or without substantial evidence</a:t>
            </a:r>
            <a:endParaRPr/>
          </a:p>
          <a:p>
            <a:pPr indent="0" lvl="0" marL="0" rtl="0" algn="l">
              <a:spcBef>
                <a:spcPts val="0"/>
              </a:spcBef>
              <a:spcAft>
                <a:spcPts val="0"/>
              </a:spcAft>
              <a:buNone/>
            </a:pPr>
            <a:r>
              <a:rPr b="1" lang="en-US"/>
              <a:t>Jackson</a:t>
            </a:r>
            <a:r>
              <a:rPr lang="en-US"/>
              <a:t> - questioned validity of Bruen test itself, especially given historical treatment of DV and relative novelty of civil ROs ("I'm just trying to understand how the Bruen test works in a situation in which there is at least some evidence that domestic violence was not considered to be, you know, subject to the kinds of regulation that it is today.")</a:t>
            </a:r>
            <a:endParaRPr/>
          </a:p>
          <a:p>
            <a:pPr indent="0" lvl="0" marL="0" rtl="0" algn="l">
              <a:spcBef>
                <a:spcPts val="0"/>
              </a:spcBef>
              <a:spcAft>
                <a:spcPts val="0"/>
              </a:spcAft>
              <a:buNone/>
            </a:pPr>
            <a:r>
              <a:rPr b="1" lang="en-US"/>
              <a:t>Sotomayor </a:t>
            </a:r>
            <a:r>
              <a:rPr lang="en-US"/>
              <a:t>- refocused on case before them; only substantive question was on whether dangerous encompasses those not responsible enough to possess firearms</a:t>
            </a:r>
            <a:endParaRPr/>
          </a:p>
          <a:p>
            <a:pPr indent="0" lvl="0" marL="0" rtl="0" algn="l">
              <a:spcBef>
                <a:spcPts val="0"/>
              </a:spcBef>
              <a:spcAft>
                <a:spcPts val="0"/>
              </a:spcAft>
              <a:buNone/>
            </a:pPr>
            <a:r>
              <a:rPr b="1" lang="en-US"/>
              <a:t>Kagan</a:t>
            </a:r>
            <a:r>
              <a:rPr lang="en-US"/>
              <a:t> - tried to understand the scope of Bruen--how identical does a prior law/regulation have to be?  what type of law/regulation counts?  echoed Jackson on difficulty applying Bruen's historical analogue test to DV - told respondent he's "running away from his argument"</a:t>
            </a:r>
            <a:endParaRPr/>
          </a:p>
          <a:p>
            <a:pPr indent="0" lvl="0" marL="0" rtl="0" algn="l">
              <a:spcBef>
                <a:spcPts val="0"/>
              </a:spcBef>
              <a:spcAft>
                <a:spcPts val="0"/>
              </a:spcAft>
              <a:buNone/>
            </a:pPr>
            <a:r>
              <a:rPr b="1" lang="en-US"/>
              <a:t>Gorsuch</a:t>
            </a:r>
            <a:r>
              <a:rPr lang="en-US"/>
              <a:t> - refocused on facts and law before them (facial challenge)</a:t>
            </a:r>
            <a:endParaRPr/>
          </a:p>
          <a:p>
            <a:pPr indent="0" lvl="0" marL="0" rtl="0" algn="l">
              <a:spcBef>
                <a:spcPts val="0"/>
              </a:spcBef>
              <a:spcAft>
                <a:spcPts val="0"/>
              </a:spcAft>
              <a:buNone/>
            </a:pPr>
            <a:r>
              <a:rPr b="1" lang="en-US"/>
              <a:t>Roberts </a:t>
            </a:r>
            <a:r>
              <a:rPr lang="en-US"/>
              <a:t>- seemed concerned about scope of ruling but seemed to eventually recognize this is a facial challenge, and seemed to recognize the statute can be constitutional in at least some applications (when respondent conceded it can sometimes be constitutional to disarm people deemed dangerous he asked </a:t>
            </a:r>
            <a:r>
              <a:rPr b="1" lang="en-US"/>
              <a:t>why that doesn't end the case</a:t>
            </a:r>
            <a:r>
              <a:rPr lang="en-US"/>
              <a:t>)</a:t>
            </a:r>
            <a:endParaRPr/>
          </a:p>
          <a:p>
            <a:pPr indent="0" lvl="0" marL="0" rtl="0" algn="l">
              <a:spcBef>
                <a:spcPts val="0"/>
              </a:spcBef>
              <a:spcAft>
                <a:spcPts val="0"/>
              </a:spcAft>
              <a:buNone/>
            </a:pPr>
            <a:r>
              <a:rPr b="1" lang="en-US"/>
              <a:t>Barrett</a:t>
            </a:r>
            <a:r>
              <a:rPr lang="en-US"/>
              <a:t> - seemed concerned about striking down statute as a whole, on a facial challenge; questioned whether Bruen's language had set new test or just described a certain set of people and there could be other sets</a:t>
            </a:r>
            <a:endParaRPr/>
          </a:p>
          <a:p>
            <a:pPr indent="0" lvl="0" marL="0" rtl="0" algn="l">
              <a:spcBef>
                <a:spcPts val="0"/>
              </a:spcBef>
              <a:spcAft>
                <a:spcPts val="0"/>
              </a:spcAft>
              <a:buNone/>
            </a:pPr>
            <a:r>
              <a:rPr b="1" lang="en-US"/>
              <a:t>Kavanaugh </a:t>
            </a:r>
            <a:r>
              <a:rPr lang="en-US"/>
              <a:t>- seemed concerned about wording ruling would use, concerned about practical application (asked about background checks)</a:t>
            </a:r>
            <a:endParaRPr/>
          </a:p>
          <a:p>
            <a:pPr indent="0" lvl="0" marL="0" rtl="0" algn="l">
              <a:spcBef>
                <a:spcPts val="0"/>
              </a:spcBef>
              <a:spcAft>
                <a:spcPts val="0"/>
              </a:spcAft>
              <a:buNone/>
            </a:pPr>
            <a:r>
              <a:rPr b="1" lang="en-US"/>
              <a:t>Alito</a:t>
            </a:r>
            <a:r>
              <a:rPr lang="en-US"/>
              <a:t> - seemed very concerned about scope of ruling (e.g., permanent DVROs); wanted narrow, strict definition</a:t>
            </a:r>
            <a:endParaRPr/>
          </a:p>
          <a:p>
            <a:pPr indent="0" lvl="0" marL="0" rtl="0" algn="l">
              <a:spcBef>
                <a:spcPts val="0"/>
              </a:spcBef>
              <a:spcAft>
                <a:spcPts val="0"/>
              </a:spcAft>
              <a:buNone/>
            </a:pPr>
            <a:r>
              <a:rPr b="1" lang="en-US"/>
              <a:t>Thomas </a:t>
            </a:r>
            <a:r>
              <a:rPr lang="en-US"/>
              <a:t>- already questioned validity of 922(g)(9) (misdemeanor DV) in dissent (part not joined by Sotomayor) in </a:t>
            </a:r>
            <a:r>
              <a:rPr i="1" lang="en-US"/>
              <a:t>Voisine v. US </a:t>
            </a:r>
            <a:r>
              <a:rPr lang="en-US"/>
              <a:t>(2016) </a:t>
            </a:r>
            <a:r>
              <a:rPr lang="en-US" sz="1000">
                <a:solidFill>
                  <a:srgbClr val="006621"/>
                </a:solidFill>
                <a:highlight>
                  <a:srgbClr val="FFFFFF"/>
                </a:highlight>
                <a:latin typeface="Arial"/>
                <a:ea typeface="Arial"/>
                <a:cs typeface="Arial"/>
                <a:sym typeface="Arial"/>
              </a:rPr>
              <a:t>136 </a:t>
            </a:r>
            <a:r>
              <a:rPr b="1" lang="en-US" sz="1000">
                <a:solidFill>
                  <a:srgbClr val="006621"/>
                </a:solidFill>
                <a:highlight>
                  <a:srgbClr val="FFFFFF"/>
                </a:highlight>
                <a:latin typeface="Arial"/>
                <a:ea typeface="Arial"/>
                <a:cs typeface="Arial"/>
                <a:sym typeface="Arial"/>
              </a:rPr>
              <a:t>S</a:t>
            </a:r>
            <a:r>
              <a:rPr lang="en-US" sz="1000">
                <a:solidFill>
                  <a:srgbClr val="006621"/>
                </a:solidFill>
                <a:highlight>
                  <a:srgbClr val="FFFFFF"/>
                </a:highlight>
                <a:latin typeface="Arial"/>
                <a:ea typeface="Arial"/>
                <a:cs typeface="Arial"/>
                <a:sym typeface="Arial"/>
              </a:rPr>
              <a:t>. Ct. 2272, where he said to be constitutional, the statute must require some intentional use of physical force, not purely reckless conduct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You can listen to OA here (and see who speakers are): </a:t>
            </a:r>
            <a:r>
              <a:rPr lang="en-US" u="sng">
                <a:solidFill>
                  <a:schemeClr val="hlink"/>
                </a:solidFill>
                <a:hlinkClick r:id="rId2"/>
              </a:rPr>
              <a:t>https://www.oyez.org/cases/2023/22-915</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Blog post about OA: https://www.scotusblog.com/2023/11/justices-appear-wary-of-striking-down-domestic-violence-gun-restriction/</a:t>
            </a:r>
            <a:endParaRPr/>
          </a:p>
        </p:txBody>
      </p:sp>
      <p:sp>
        <p:nvSpPr>
          <p:cNvPr id="170" name="Google Shape;17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Erin summarizes this and then turns it over… (see next </a:t>
            </a:r>
            <a:r>
              <a:rPr lang="en-US"/>
              <a:t>slide</a:t>
            </a:r>
            <a:r>
              <a:rPr lang="en-US"/>
              <a:t>)</a:t>
            </a:r>
            <a:endParaRPr/>
          </a:p>
        </p:txBody>
      </p:sp>
      <p:sp>
        <p:nvSpPr>
          <p:cNvPr id="181" name="Google Shape;181;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Cory leads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CA's DVRO doesn't require danger or likelihood of future abuse (</a:t>
            </a:r>
            <a:r>
              <a:rPr i="1" lang="en-US"/>
              <a:t>Nevarez v. Tonna </a:t>
            </a:r>
            <a:r>
              <a:rPr lang="en-US"/>
              <a:t>(2014) 227 Cal.App.4th 774; </a:t>
            </a:r>
            <a:r>
              <a:rPr i="1" lang="en-US"/>
              <a:t>Rodriguez v. Menjivar</a:t>
            </a:r>
            <a:r>
              <a:rPr lang="en-US"/>
              <a:t> (2015) 243 Cal.App.4th 816)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Other civil ROs: </a:t>
            </a:r>
            <a:r>
              <a:rPr lang="en-US" sz="1100">
                <a:solidFill>
                  <a:srgbClr val="222222"/>
                </a:solidFill>
                <a:highlight>
                  <a:schemeClr val="lt1"/>
                </a:highlight>
                <a:latin typeface="Arial"/>
                <a:ea typeface="Arial"/>
                <a:cs typeface="Arial"/>
                <a:sym typeface="Arial"/>
              </a:rPr>
              <a:t>In one sense, some of those are more broadly available (not need to have an intimate/family relationship) but also, in another, much more narrowly available (often higher burdens/standards of proof, narrower definitions of covered conduct, less relief available, etc.).  One of the amicus briefs in support of respondent (affirming), by Alameda County public defenders, conflates a lot of these civil RO statutes, presumably contending that reversal may foreclose challenges to other civil ROs having firearm restrictions.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Other civil actions could include mental incompetence, etc.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Family law is based in equity and especially when children are involved, courts have broad authority to issue necessary orders</a:t>
            </a:r>
            <a:endParaRPr/>
          </a:p>
        </p:txBody>
      </p:sp>
      <p:sp>
        <p:nvSpPr>
          <p:cNvPr id="188" name="Google Shape;188;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Julia leads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CHRO = civil harassment restraining order</a:t>
            </a:r>
            <a:endParaRPr/>
          </a:p>
          <a:p>
            <a:pPr indent="0" lvl="0" marL="0" rtl="0" algn="l">
              <a:spcBef>
                <a:spcPts val="0"/>
              </a:spcBef>
              <a:spcAft>
                <a:spcPts val="0"/>
              </a:spcAft>
              <a:buNone/>
            </a:pPr>
            <a:r>
              <a:rPr lang="en-US"/>
              <a:t>WVRO = workplace violence restraining order</a:t>
            </a:r>
            <a:endParaRPr/>
          </a:p>
          <a:p>
            <a:pPr indent="0" lvl="0" marL="0" rtl="0" algn="l">
              <a:spcBef>
                <a:spcPts val="0"/>
              </a:spcBef>
              <a:spcAft>
                <a:spcPts val="0"/>
              </a:spcAft>
              <a:buNone/>
            </a:pPr>
            <a:r>
              <a:rPr lang="en-US"/>
              <a:t>EARO = elder abuse restraining order</a:t>
            </a:r>
            <a:endParaRPr/>
          </a:p>
          <a:p>
            <a:pPr indent="0" lvl="0" marL="0" rtl="0" algn="l">
              <a:spcBef>
                <a:spcPts val="0"/>
              </a:spcBef>
              <a:spcAft>
                <a:spcPts val="0"/>
              </a:spcAft>
              <a:buNone/>
            </a:pPr>
            <a:r>
              <a:rPr lang="en-US"/>
              <a:t>You can find out more about all civil ROs in CA: </a:t>
            </a:r>
            <a:r>
              <a:rPr lang="en-US" u="sng">
                <a:solidFill>
                  <a:schemeClr val="hlink"/>
                </a:solidFill>
                <a:hlinkClick r:id="rId2"/>
              </a:rPr>
              <a:t>https://selfhelp.courts.ca.gov/restraining-orders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94" name="Google Shape;19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Cory starts the conversation on future issues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Keep these in mind for future cases - see FVAP's website for trainings and materials on, inter alia, laying a record for appeal (for attorneys, and for non-attorney advocates)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Due process - No right to appointed counsel, no jury trial, lower BOP, broader definitions, maybe more relaxed evidentiary/procedural rules</a:t>
            </a:r>
            <a:endParaRPr/>
          </a:p>
          <a:p>
            <a:pPr indent="0" lvl="0" marL="0" rtl="0" algn="l">
              <a:spcBef>
                <a:spcPts val="0"/>
              </a:spcBef>
              <a:spcAft>
                <a:spcPts val="0"/>
              </a:spcAft>
              <a:buNone/>
            </a:pPr>
            <a:r>
              <a:t/>
            </a:r>
            <a:endParaRPr/>
          </a:p>
          <a:p>
            <a:pPr indent="0" lvl="0" marL="0" rtl="0" algn="l">
              <a:spcBef>
                <a:spcPts val="0"/>
              </a:spcBef>
              <a:spcAft>
                <a:spcPts val="0"/>
              </a:spcAft>
              <a:buNone/>
            </a:pPr>
            <a:r>
              <a:rPr i="1" lang="en-US"/>
              <a:t>Boermeester v. Carry </a:t>
            </a:r>
            <a:r>
              <a:rPr lang="en-US"/>
              <a:t>(2023) 15 Cal.5th 72 (Title IX protections have to be the same for other misconduct, can't be treated more harshly/circumspectly)</a:t>
            </a:r>
            <a:endParaRPr/>
          </a:p>
          <a:p>
            <a:pPr indent="0" lvl="0" marL="0" rtl="0" algn="l">
              <a:spcBef>
                <a:spcPts val="0"/>
              </a:spcBef>
              <a:spcAft>
                <a:spcPts val="0"/>
              </a:spcAft>
              <a:buNone/>
            </a:pPr>
            <a:r>
              <a:t/>
            </a:r>
            <a:endParaRPr/>
          </a:p>
        </p:txBody>
      </p:sp>
      <p:sp>
        <p:nvSpPr>
          <p:cNvPr id="200" name="Google Shape;200;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Cory to lead</a:t>
            </a:r>
            <a:endParaRPr/>
          </a:p>
          <a:p>
            <a:pPr indent="0" lvl="0" marL="0" rtl="0" algn="l">
              <a:spcBef>
                <a:spcPts val="0"/>
              </a:spcBef>
              <a:spcAft>
                <a:spcPts val="0"/>
              </a:spcAft>
              <a:buNone/>
            </a:pPr>
            <a:r>
              <a:t/>
            </a:r>
            <a:endParaRPr/>
          </a:p>
          <a:p>
            <a:pPr indent="0" lvl="0" marL="0" rtl="0" algn="l">
              <a:spcBef>
                <a:spcPts val="0"/>
              </a:spcBef>
              <a:spcAft>
                <a:spcPts val="0"/>
              </a:spcAft>
              <a:buNone/>
            </a:pPr>
            <a:r>
              <a:rPr i="1" lang="en-US"/>
              <a:t>Zachary H.</a:t>
            </a:r>
            <a:r>
              <a:rPr lang="en-US"/>
              <a:t> - Altafulla decided under </a:t>
            </a:r>
            <a:r>
              <a:rPr i="1" lang="en-US"/>
              <a:t>Heller</a:t>
            </a:r>
            <a:r>
              <a:rPr lang="en-US"/>
              <a:t>/</a:t>
            </a:r>
            <a:r>
              <a:rPr i="1" lang="en-US"/>
              <a:t>McDonald</a:t>
            </a:r>
            <a:r>
              <a:rPr lang="en-US"/>
              <a:t>; FC 6389, subd. (h)'s exemption is rational</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Preemption - federal law doesn't allow for a similar exemption - but the federal definitions are narrower than CA's, so maybe not entirely preemptive</a:t>
            </a:r>
            <a:endParaRPr/>
          </a:p>
          <a:p>
            <a:pPr indent="0" lvl="0" marL="0" rtl="0" algn="l">
              <a:spcBef>
                <a:spcPts val="0"/>
              </a:spcBef>
              <a:spcAft>
                <a:spcPts val="0"/>
              </a:spcAft>
              <a:buNone/>
            </a:pPr>
            <a:r>
              <a:t/>
            </a:r>
            <a:endParaRPr/>
          </a:p>
          <a:p>
            <a:pPr indent="0" lvl="0" marL="0" rtl="0" algn="l">
              <a:spcBef>
                <a:spcPts val="0"/>
              </a:spcBef>
              <a:spcAft>
                <a:spcPts val="0"/>
              </a:spcAft>
              <a:buNone/>
            </a:pPr>
            <a:r>
              <a:rPr i="1" lang="en-US"/>
              <a:t>Ritchie</a:t>
            </a:r>
            <a:r>
              <a:rPr lang="en-US"/>
              <a:t> - concerned about permanency, also concerned about scope of conduct covered (1998's amendments)</a:t>
            </a:r>
            <a:endParaRPr/>
          </a:p>
        </p:txBody>
      </p:sp>
      <p:sp>
        <p:nvSpPr>
          <p:cNvPr id="206" name="Google Shape;20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Julia starts this conversation</a:t>
            </a:r>
            <a:endParaRPr/>
          </a:p>
        </p:txBody>
      </p:sp>
      <p:sp>
        <p:nvSpPr>
          <p:cNvPr id="212" name="Google Shape;212;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Check out FVAP's free Legal Resource Library: https://fvaplaw.org/resource-library/</a:t>
            </a:r>
            <a:endParaRPr/>
          </a:p>
        </p:txBody>
      </p:sp>
      <p:sp>
        <p:nvSpPr>
          <p:cNvPr id="229" name="Google Shape;22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Encourage people to ask questions using the Q&amp;A function</a:t>
            </a:r>
            <a:endParaRPr/>
          </a:p>
        </p:txBody>
      </p:sp>
      <p:sp>
        <p:nvSpPr>
          <p:cNvPr id="126" name="Google Shape;12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Julia leads slides 8-12</a:t>
            </a:r>
            <a:endParaRPr/>
          </a:p>
        </p:txBody>
      </p:sp>
      <p:sp>
        <p:nvSpPr>
          <p:cNvPr id="137" name="Google Shape;13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6" name="Shape 16"/>
        <p:cNvGrpSpPr/>
        <p:nvPr/>
      </p:nvGrpSpPr>
      <p:grpSpPr>
        <a:xfrm>
          <a:off x="0" y="0"/>
          <a:ext cx="0" cy="0"/>
          <a:chOff x="0" y="0"/>
          <a:chExt cx="0" cy="0"/>
        </a:xfrm>
      </p:grpSpPr>
      <p:sp>
        <p:nvSpPr>
          <p:cNvPr id="17" name="Google Shape;17;p25"/>
          <p:cNvSpPr/>
          <p:nvPr/>
        </p:nvSpPr>
        <p:spPr>
          <a:xfrm>
            <a:off x="0" y="0"/>
            <a:ext cx="12192000" cy="4572001"/>
          </a:xfrm>
          <a:prstGeom prst="rect">
            <a:avLst/>
          </a:prstGeom>
          <a:solidFill>
            <a:srgbClr val="1482A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5"/>
          <p:cNvSpPr/>
          <p:nvPr/>
        </p:nvSpPr>
        <p:spPr>
          <a:xfrm>
            <a:off x="-1" y="0"/>
            <a:ext cx="12192000" cy="4572001"/>
          </a:xfrm>
          <a:custGeom>
            <a:rect b="b" l="l" r="r" t="t"/>
            <a:pathLst>
              <a:path extrusionOk="0" h="4572001" w="1219200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5"/>
          <p:cNvSpPr txBox="1"/>
          <p:nvPr>
            <p:ph type="ctr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5"/>
          <p:cNvSpPr txBox="1"/>
          <p:nvPr>
            <p:ph idx="1" type="subTitle"/>
          </p:nvPr>
        </p:nvSpPr>
        <p:spPr>
          <a:xfrm>
            <a:off x="8610600" y="4960137"/>
            <a:ext cx="3200400" cy="1463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p:txBody>
      </p:sp>
      <p:sp>
        <p:nvSpPr>
          <p:cNvPr id="21" name="Google Shape;21;p25"/>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5"/>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5"/>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24" name="Google Shape;24;p25"/>
          <p:cNvCxnSpPr/>
          <p:nvPr/>
        </p:nvCxnSpPr>
        <p:spPr>
          <a:xfrm rot="10800000">
            <a:off x="8386843" y="5264106"/>
            <a:ext cx="0" cy="91440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0" name="Shape 80"/>
        <p:cNvGrpSpPr/>
        <p:nvPr/>
      </p:nvGrpSpPr>
      <p:grpSpPr>
        <a:xfrm>
          <a:off x="0" y="0"/>
          <a:ext cx="0" cy="0"/>
          <a:chOff x="0" y="0"/>
          <a:chExt cx="0" cy="0"/>
        </a:xfrm>
      </p:grpSpPr>
      <p:sp>
        <p:nvSpPr>
          <p:cNvPr id="81" name="Google Shape;81;p34"/>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34"/>
          <p:cNvSpPr txBox="1"/>
          <p:nvPr>
            <p:ph idx="1" type="body"/>
          </p:nvPr>
        </p:nvSpPr>
        <p:spPr>
          <a:xfrm rot="5400000">
            <a:off x="3872485" y="-562356"/>
            <a:ext cx="4023360" cy="9720073"/>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3" name="Google Shape;83;p34"/>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34"/>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4"/>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6" name="Shape 86"/>
        <p:cNvGrpSpPr/>
        <p:nvPr/>
      </p:nvGrpSpPr>
      <p:grpSpPr>
        <a:xfrm>
          <a:off x="0" y="0"/>
          <a:ext cx="0" cy="0"/>
          <a:chOff x="0" y="0"/>
          <a:chExt cx="0" cy="0"/>
        </a:xfrm>
      </p:grpSpPr>
      <p:sp>
        <p:nvSpPr>
          <p:cNvPr id="87" name="Google Shape;87;p35"/>
          <p:cNvSpPr txBox="1"/>
          <p:nvPr>
            <p:ph type="title"/>
          </p:nvPr>
        </p:nvSpPr>
        <p:spPr>
          <a:xfrm rot="5400000">
            <a:off x="7334251" y="2152650"/>
            <a:ext cx="5410200" cy="2628900"/>
          </a:xfrm>
          <a:prstGeom prst="rect">
            <a:avLst/>
          </a:prstGeom>
          <a:noFill/>
          <a:ln>
            <a:noFill/>
          </a:ln>
        </p:spPr>
        <p:txBody>
          <a:bodyPr anchorCtr="0" anchor="ctr" bIns="91425" lIns="45700" spcFirstLastPara="1" rIns="45700" wrap="square" tIns="91425">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35"/>
          <p:cNvSpPr txBox="1"/>
          <p:nvPr>
            <p:ph idx="1" type="body"/>
          </p:nvPr>
        </p:nvSpPr>
        <p:spPr>
          <a:xfrm rot="5400000">
            <a:off x="2076451" y="-323850"/>
            <a:ext cx="5410200" cy="758190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9" name="Google Shape;89;p35"/>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35"/>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35"/>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92" name="Google Shape;92;p35"/>
          <p:cNvCxnSpPr/>
          <p:nvPr/>
        </p:nvCxnSpPr>
        <p:spPr>
          <a:xfrm rot="10800000">
            <a:off x="10058400" y="59263"/>
            <a:ext cx="0" cy="91440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6"/>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26"/>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6"/>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6"/>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1" name="Shape 31"/>
        <p:cNvGrpSpPr/>
        <p:nvPr/>
      </p:nvGrpSpPr>
      <p:grpSpPr>
        <a:xfrm>
          <a:off x="0" y="0"/>
          <a:ext cx="0" cy="0"/>
          <a:chOff x="0" y="0"/>
          <a:chExt cx="0" cy="0"/>
        </a:xfrm>
      </p:grpSpPr>
      <p:sp>
        <p:nvSpPr>
          <p:cNvPr id="32" name="Google Shape;32;p27"/>
          <p:cNvSpPr/>
          <p:nvPr/>
        </p:nvSpPr>
        <p:spPr>
          <a:xfrm>
            <a:off x="0" y="0"/>
            <a:ext cx="12192000" cy="4572001"/>
          </a:xfrm>
          <a:prstGeom prst="rect">
            <a:avLst/>
          </a:prstGeom>
          <a:solidFill>
            <a:srgbClr val="1D9A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7"/>
          <p:cNvSpPr/>
          <p:nvPr/>
        </p:nvSpPr>
        <p:spPr>
          <a:xfrm>
            <a:off x="-1" y="0"/>
            <a:ext cx="12192000" cy="4572001"/>
          </a:xfrm>
          <a:custGeom>
            <a:rect b="b" l="l" r="r" t="t"/>
            <a:pathLst>
              <a:path extrusionOk="0" h="4572001" w="1219200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7"/>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b="0"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7"/>
          <p:cNvSpPr txBox="1"/>
          <p:nvPr>
            <p:ph idx="1" type="body"/>
          </p:nvPr>
        </p:nvSpPr>
        <p:spPr>
          <a:xfrm>
            <a:off x="8610600" y="4960137"/>
            <a:ext cx="3200400" cy="146304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rgbClr val="0C0C0C"/>
                </a:solidFill>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6" name="Google Shape;36;p27"/>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7"/>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7"/>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39" name="Google Shape;39;p27"/>
          <p:cNvCxnSpPr/>
          <p:nvPr/>
        </p:nvCxnSpPr>
        <p:spPr>
          <a:xfrm rot="10800000">
            <a:off x="8386843" y="5264106"/>
            <a:ext cx="0" cy="91440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0" name="Shape 40"/>
        <p:cNvGrpSpPr/>
        <p:nvPr/>
      </p:nvGrpSpPr>
      <p:grpSpPr>
        <a:xfrm>
          <a:off x="0" y="0"/>
          <a:ext cx="0" cy="0"/>
          <a:chOff x="0" y="0"/>
          <a:chExt cx="0" cy="0"/>
        </a:xfrm>
      </p:grpSpPr>
      <p:sp>
        <p:nvSpPr>
          <p:cNvPr id="41" name="Google Shape;41;p28"/>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8"/>
          <p:cNvSpPr txBox="1"/>
          <p:nvPr>
            <p:ph idx="1" type="body"/>
          </p:nvPr>
        </p:nvSpPr>
        <p:spPr>
          <a:xfrm>
            <a:off x="1024127" y="2286000"/>
            <a:ext cx="4754880"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3" name="Google Shape;43;p28"/>
          <p:cNvSpPr txBox="1"/>
          <p:nvPr>
            <p:ph idx="2" type="body"/>
          </p:nvPr>
        </p:nvSpPr>
        <p:spPr>
          <a:xfrm>
            <a:off x="5989320" y="2286000"/>
            <a:ext cx="4754880"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4" name="Google Shape;44;p28"/>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8"/>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8"/>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47" name="Shape 47"/>
        <p:cNvGrpSpPr/>
        <p:nvPr/>
      </p:nvGrpSpPr>
      <p:grpSpPr>
        <a:xfrm>
          <a:off x="0" y="0"/>
          <a:ext cx="0" cy="0"/>
          <a:chOff x="0" y="0"/>
          <a:chExt cx="0" cy="0"/>
        </a:xfrm>
      </p:grpSpPr>
      <p:sp>
        <p:nvSpPr>
          <p:cNvPr id="48" name="Google Shape;48;p29"/>
          <p:cNvSpPr txBox="1"/>
          <p:nvPr>
            <p:ph type="title"/>
          </p:nvPr>
        </p:nvSpPr>
        <p:spPr>
          <a:xfrm>
            <a:off x="457200" y="4960138"/>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29"/>
          <p:cNvSpPr/>
          <p:nvPr>
            <p:ph idx="2" type="pic"/>
          </p:nvPr>
        </p:nvSpPr>
        <p:spPr>
          <a:xfrm>
            <a:off x="0" y="-1"/>
            <a:ext cx="12188952" cy="4572000"/>
          </a:xfrm>
          <a:prstGeom prst="rect">
            <a:avLst/>
          </a:prstGeom>
          <a:solidFill>
            <a:srgbClr val="76CEEF"/>
          </a:solidFill>
          <a:ln>
            <a:noFill/>
          </a:ln>
        </p:spPr>
      </p:sp>
      <p:sp>
        <p:nvSpPr>
          <p:cNvPr id="50" name="Google Shape;50;p29"/>
          <p:cNvSpPr txBox="1"/>
          <p:nvPr>
            <p:ph idx="1" type="body"/>
          </p:nvPr>
        </p:nvSpPr>
        <p:spPr>
          <a:xfrm>
            <a:off x="8610600" y="4960138"/>
            <a:ext cx="3200400" cy="146304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rgbClr val="0C0C0C"/>
                </a:solidFill>
              </a:defRPr>
            </a:lvl1pPr>
            <a:lvl2pPr indent="-228600" lvl="1" marL="914400" algn="l">
              <a:lnSpc>
                <a:spcPct val="90000"/>
              </a:lnSpc>
              <a:spcBef>
                <a:spcPts val="200"/>
              </a:spcBef>
              <a:spcAft>
                <a:spcPts val="0"/>
              </a:spcAft>
              <a:buSzPts val="1400"/>
              <a:buNone/>
              <a:defRPr sz="1400"/>
            </a:lvl2pPr>
            <a:lvl3pPr indent="-228600" lvl="2" marL="1371600" algn="l">
              <a:lnSpc>
                <a:spcPct val="90000"/>
              </a:lnSpc>
              <a:spcBef>
                <a:spcPts val="400"/>
              </a:spcBef>
              <a:spcAft>
                <a:spcPts val="0"/>
              </a:spcAft>
              <a:buSzPts val="1200"/>
              <a:buNone/>
              <a:defRPr sz="1200"/>
            </a:lvl3pPr>
            <a:lvl4pPr indent="-228600" lvl="3" marL="1828800" algn="l">
              <a:lnSpc>
                <a:spcPct val="90000"/>
              </a:lnSpc>
              <a:spcBef>
                <a:spcPts val="400"/>
              </a:spcBef>
              <a:spcAft>
                <a:spcPts val="0"/>
              </a:spcAft>
              <a:buSzPts val="1000"/>
              <a:buNone/>
              <a:defRPr sz="1000"/>
            </a:lvl4pPr>
            <a:lvl5pPr indent="-228600" lvl="4" marL="2286000" algn="l">
              <a:lnSpc>
                <a:spcPct val="90000"/>
              </a:lnSpc>
              <a:spcBef>
                <a:spcPts val="400"/>
              </a:spcBef>
              <a:spcAft>
                <a:spcPts val="0"/>
              </a:spcAft>
              <a:buSzPts val="1000"/>
              <a:buNone/>
              <a:defRPr sz="1000"/>
            </a:lvl5pPr>
            <a:lvl6pPr indent="-228600" lvl="5" marL="2743200" algn="l">
              <a:lnSpc>
                <a:spcPct val="90000"/>
              </a:lnSpc>
              <a:spcBef>
                <a:spcPts val="400"/>
              </a:spcBef>
              <a:spcAft>
                <a:spcPts val="0"/>
              </a:spcAft>
              <a:buSzPts val="1000"/>
              <a:buNone/>
              <a:defRPr sz="1000"/>
            </a:lvl6pPr>
            <a:lvl7pPr indent="-228600" lvl="6" marL="3200400" algn="l">
              <a:lnSpc>
                <a:spcPct val="90000"/>
              </a:lnSpc>
              <a:spcBef>
                <a:spcPts val="400"/>
              </a:spcBef>
              <a:spcAft>
                <a:spcPts val="0"/>
              </a:spcAft>
              <a:buSzPts val="1000"/>
              <a:buNone/>
              <a:defRPr sz="1000"/>
            </a:lvl7pPr>
            <a:lvl8pPr indent="-228600" lvl="7" marL="3657600" algn="l">
              <a:lnSpc>
                <a:spcPct val="90000"/>
              </a:lnSpc>
              <a:spcBef>
                <a:spcPts val="400"/>
              </a:spcBef>
              <a:spcAft>
                <a:spcPts val="0"/>
              </a:spcAft>
              <a:buSzPts val="1000"/>
              <a:buNone/>
              <a:defRPr sz="1000"/>
            </a:lvl8pPr>
            <a:lvl9pPr indent="-228600" lvl="8" marL="4114800" algn="l">
              <a:lnSpc>
                <a:spcPct val="90000"/>
              </a:lnSpc>
              <a:spcBef>
                <a:spcPts val="400"/>
              </a:spcBef>
              <a:spcAft>
                <a:spcPts val="400"/>
              </a:spcAft>
              <a:buSzPts val="1000"/>
              <a:buNone/>
              <a:defRPr sz="1000"/>
            </a:lvl9pPr>
          </a:lstStyle>
          <a:p/>
        </p:txBody>
      </p:sp>
      <p:sp>
        <p:nvSpPr>
          <p:cNvPr id="51" name="Google Shape;51;p29"/>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9"/>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54" name="Google Shape;54;p29"/>
          <p:cNvCxnSpPr/>
          <p:nvPr/>
        </p:nvCxnSpPr>
        <p:spPr>
          <a:xfrm rot="10800000">
            <a:off x="8386843" y="5264106"/>
            <a:ext cx="0" cy="91440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30"/>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30"/>
          <p:cNvSpPr txBox="1"/>
          <p:nvPr>
            <p:ph idx="1" type="body"/>
          </p:nvPr>
        </p:nvSpPr>
        <p:spPr>
          <a:xfrm>
            <a:off x="1024128" y="2179636"/>
            <a:ext cx="4754880" cy="822960"/>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2300"/>
              <a:buNone/>
              <a:defRPr b="0" sz="230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8" name="Google Shape;58;p30"/>
          <p:cNvSpPr txBox="1"/>
          <p:nvPr>
            <p:ph idx="2" type="body"/>
          </p:nvPr>
        </p:nvSpPr>
        <p:spPr>
          <a:xfrm>
            <a:off x="1024128" y="2967788"/>
            <a:ext cx="4754880" cy="33415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9" name="Google Shape;59;p30"/>
          <p:cNvSpPr txBox="1"/>
          <p:nvPr>
            <p:ph idx="3" type="body"/>
          </p:nvPr>
        </p:nvSpPr>
        <p:spPr>
          <a:xfrm>
            <a:off x="5990888" y="2179636"/>
            <a:ext cx="4754880" cy="822960"/>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2300"/>
              <a:buNone/>
              <a:defRPr b="0" sz="230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60" name="Google Shape;60;p30"/>
          <p:cNvSpPr txBox="1"/>
          <p:nvPr>
            <p:ph idx="4" type="body"/>
          </p:nvPr>
        </p:nvSpPr>
        <p:spPr>
          <a:xfrm>
            <a:off x="5990888" y="2967788"/>
            <a:ext cx="4754880" cy="33415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1" name="Google Shape;61;p30"/>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0"/>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0"/>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31"/>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31"/>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1"/>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1"/>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9" name="Shape 69"/>
        <p:cNvGrpSpPr/>
        <p:nvPr/>
      </p:nvGrpSpPr>
      <p:grpSpPr>
        <a:xfrm>
          <a:off x="0" y="0"/>
          <a:ext cx="0" cy="0"/>
          <a:chOff x="0" y="0"/>
          <a:chExt cx="0" cy="0"/>
        </a:xfrm>
      </p:grpSpPr>
      <p:sp>
        <p:nvSpPr>
          <p:cNvPr id="70" name="Google Shape;70;p32"/>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2"/>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sp>
        <p:nvSpPr>
          <p:cNvPr id="74" name="Google Shape;74;p33"/>
          <p:cNvSpPr txBox="1"/>
          <p:nvPr>
            <p:ph type="title"/>
          </p:nvPr>
        </p:nvSpPr>
        <p:spPr>
          <a:xfrm>
            <a:off x="1024128" y="471509"/>
            <a:ext cx="4389120" cy="1737360"/>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33"/>
          <p:cNvSpPr txBox="1"/>
          <p:nvPr>
            <p:ph idx="1" type="body"/>
          </p:nvPr>
        </p:nvSpPr>
        <p:spPr>
          <a:xfrm>
            <a:off x="5715000" y="822960"/>
            <a:ext cx="5678424" cy="5184648"/>
          </a:xfrm>
          <a:prstGeom prst="rect">
            <a:avLst/>
          </a:prstGeom>
          <a:noFill/>
          <a:ln>
            <a:noFill/>
          </a:ln>
        </p:spPr>
        <p:txBody>
          <a:bodyPr anchorCtr="0" anchor="t" bIns="45700" lIns="45700" spcFirstLastPara="1" rIns="45700" wrap="square" tIns="45700">
            <a:normAutofit/>
          </a:bodyPr>
          <a:lstStyle>
            <a:lvl1pPr indent="-381000" lvl="0" marL="457200" algn="l">
              <a:lnSpc>
                <a:spcPct val="90000"/>
              </a:lnSpc>
              <a:spcBef>
                <a:spcPts val="1200"/>
              </a:spcBef>
              <a:spcAft>
                <a:spcPts val="0"/>
              </a:spcAft>
              <a:buSzPts val="2400"/>
              <a:buChar char=" "/>
              <a:defRPr sz="2400"/>
            </a:lvl1pPr>
            <a:lvl2pPr indent="-355600" lvl="1" marL="914400" algn="l">
              <a:lnSpc>
                <a:spcPct val="90000"/>
              </a:lnSpc>
              <a:spcBef>
                <a:spcPts val="200"/>
              </a:spcBef>
              <a:spcAft>
                <a:spcPts val="0"/>
              </a:spcAft>
              <a:buSzPts val="2000"/>
              <a:buChar char="🢝"/>
              <a:defRPr sz="2000"/>
            </a:lvl2pPr>
            <a:lvl3pPr indent="-330200" lvl="2" marL="1371600" algn="l">
              <a:lnSpc>
                <a:spcPct val="90000"/>
              </a:lnSpc>
              <a:spcBef>
                <a:spcPts val="400"/>
              </a:spcBef>
              <a:spcAft>
                <a:spcPts val="0"/>
              </a:spcAft>
              <a:buSzPts val="1600"/>
              <a:buChar char="🢝"/>
              <a:defRPr sz="16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76" name="Google Shape;76;p33"/>
          <p:cNvSpPr txBox="1"/>
          <p:nvPr>
            <p:ph idx="2" type="body"/>
          </p:nvPr>
        </p:nvSpPr>
        <p:spPr>
          <a:xfrm>
            <a:off x="1024128" y="2257506"/>
            <a:ext cx="4389120" cy="3762294"/>
          </a:xfrm>
          <a:prstGeom prst="rect">
            <a:avLst/>
          </a:prstGeom>
          <a:noFill/>
          <a:ln>
            <a:noFill/>
          </a:ln>
        </p:spPr>
        <p:txBody>
          <a:bodyPr anchorCtr="0" anchor="t" bIns="45700" lIns="91425" spcFirstLastPara="1" rIns="91425" wrap="square" tIns="45700">
            <a:normAutofit/>
          </a:bodyPr>
          <a:lstStyle>
            <a:lvl1pPr indent="-228600" lvl="0" marL="457200" algn="l">
              <a:lnSpc>
                <a:spcPct val="108000"/>
              </a:lnSpc>
              <a:spcBef>
                <a:spcPts val="600"/>
              </a:spcBef>
              <a:spcAft>
                <a:spcPts val="0"/>
              </a:spcAft>
              <a:buSzPts val="1600"/>
              <a:buNone/>
              <a:defRPr sz="16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7" name="Google Shape;77;p33"/>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3"/>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3"/>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marR="0" rtl="0" algn="l">
              <a:lnSpc>
                <a:spcPct val="80000"/>
              </a:lnSpc>
              <a:spcBef>
                <a:spcPts val="0"/>
              </a:spcBef>
              <a:spcAft>
                <a:spcPts val="0"/>
              </a:spcAft>
              <a:buClr>
                <a:srgbClr val="0C0C0C"/>
              </a:buClr>
              <a:buSzPts val="5000"/>
              <a:buFont typeface="Twentieth Century"/>
              <a:buNone/>
              <a:defRPr b="0" i="0" sz="5000" u="none" cap="none" strike="noStrik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4"/>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a:bodyPr>
          <a:lstStyle>
            <a:lvl1pPr indent="-368300" lvl="0" marL="457200" marR="0" rtl="0" algn="l">
              <a:lnSpc>
                <a:spcPct val="90000"/>
              </a:lnSpc>
              <a:spcBef>
                <a:spcPts val="1200"/>
              </a:spcBef>
              <a:spcAft>
                <a:spcPts val="0"/>
              </a:spcAft>
              <a:buClr>
                <a:schemeClr val="accent1"/>
              </a:buClr>
              <a:buSzPts val="2200"/>
              <a:buFont typeface="Twentieth Century"/>
              <a:buChar char=" "/>
              <a:defRPr b="0" i="0" sz="2200" u="none" cap="none" strike="noStrike">
                <a:solidFill>
                  <a:schemeClr val="dk1"/>
                </a:solidFill>
                <a:latin typeface="Twentieth Century"/>
                <a:ea typeface="Twentieth Century"/>
                <a:cs typeface="Twentieth Century"/>
                <a:sym typeface="Twentieth Century"/>
              </a:defRPr>
            </a:lvl1pPr>
            <a:lvl2pPr indent="-342900" lvl="1" marL="914400" marR="0" rtl="0" algn="l">
              <a:lnSpc>
                <a:spcPct val="90000"/>
              </a:lnSpc>
              <a:spcBef>
                <a:spcPts val="200"/>
              </a:spcBef>
              <a:spcAft>
                <a:spcPts val="0"/>
              </a:spcAft>
              <a:buClr>
                <a:schemeClr val="accent1"/>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2pPr>
            <a:lvl3pPr indent="-317500" lvl="2" marL="13716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3pPr>
            <a:lvl4pPr indent="-317500" lvl="3" marL="18288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4pPr>
            <a:lvl5pPr indent="-317500" lvl="4" marL="22860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5pPr>
            <a:lvl6pPr indent="-317500" lvl="5" marL="27432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6pPr>
            <a:lvl7pPr indent="-317500" lvl="6" marL="32004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7pPr>
            <a:lvl8pPr indent="-317500" lvl="7" marL="36576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8pPr>
            <a:lvl9pPr indent="-317500" lvl="8" marL="4114800" marR="0" rtl="0" algn="l">
              <a:lnSpc>
                <a:spcPct val="90000"/>
              </a:lnSpc>
              <a:spcBef>
                <a:spcPts val="400"/>
              </a:spcBef>
              <a:spcAft>
                <a:spcPts val="40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9pPr>
          </a:lstStyle>
          <a:p/>
        </p:txBody>
      </p:sp>
      <p:sp>
        <p:nvSpPr>
          <p:cNvPr id="12" name="Google Shape;12;p24"/>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0C0C0C"/>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3" name="Google Shape;13;p24"/>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0C0C0C"/>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4" name="Google Shape;14;p24"/>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1pPr>
            <a:lvl2pPr indent="0" lvl="1"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2pPr>
            <a:lvl3pPr indent="0" lvl="2"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3pPr>
            <a:lvl4pPr indent="0" lvl="3"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4pPr>
            <a:lvl5pPr indent="0" lvl="4"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5pPr>
            <a:lvl6pPr indent="0" lvl="5"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6pPr>
            <a:lvl7pPr indent="0" lvl="6"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7pPr>
            <a:lvl8pPr indent="0" lvl="7"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8pPr>
            <a:lvl9pPr indent="0" lvl="8"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15" name="Google Shape;15;p24"/>
          <p:cNvCxnSpPr/>
          <p:nvPr/>
        </p:nvCxnSpPr>
        <p:spPr>
          <a:xfrm rot="10800000">
            <a:off x="762000" y="826324"/>
            <a:ext cx="0" cy="914400"/>
          </a:xfrm>
          <a:prstGeom prst="straightConnector1">
            <a:avLst/>
          </a:prstGeom>
          <a:noFill/>
          <a:ln cap="flat" cmpd="sng" w="19050">
            <a:solidFill>
              <a:schemeClr val="accent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hyperlink" Target="mailto:juliafweber@gmail.com" TargetMode="External"/><Relationship Id="rId4" Type="http://schemas.openxmlformats.org/officeDocument/2006/relationships/hyperlink" Target="mailto:chernandez@fvaplaw.org" TargetMode="External"/><Relationship Id="rId5" Type="http://schemas.openxmlformats.org/officeDocument/2006/relationships/hyperlink" Target="mailto:escott@fvlc.org" TargetMode="External"/><Relationship Id="rId6" Type="http://schemas.openxmlformats.org/officeDocument/2006/relationships/hyperlink" Target="https://docs.google.com/forms/d/e/1FAIpQLSdJ0QpJJPa-Nr7x1HEtjU4aacq8KTrWTpZZtkvA2wDdhFNdYw/view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p>
            <a:pPr indent="0" lvl="0" marL="0" rtl="0" algn="r">
              <a:lnSpc>
                <a:spcPct val="80000"/>
              </a:lnSpc>
              <a:spcBef>
                <a:spcPts val="0"/>
              </a:spcBef>
              <a:spcAft>
                <a:spcPts val="0"/>
              </a:spcAft>
              <a:buClr>
                <a:srgbClr val="0C0C0C"/>
              </a:buClr>
              <a:buSzPts val="5000"/>
              <a:buFont typeface="Twentieth Century"/>
              <a:buNone/>
            </a:pPr>
            <a:r>
              <a:rPr i="1" lang="en-US"/>
              <a:t>U.S. v. RAHIMI</a:t>
            </a:r>
            <a:endParaRPr i="1"/>
          </a:p>
        </p:txBody>
      </p:sp>
      <p:sp>
        <p:nvSpPr>
          <p:cNvPr id="98" name="Google Shape;98;p1"/>
          <p:cNvSpPr txBox="1"/>
          <p:nvPr>
            <p:ph idx="1" type="subTitle"/>
          </p:nvPr>
        </p:nvSpPr>
        <p:spPr>
          <a:xfrm>
            <a:off x="8610600" y="4808475"/>
            <a:ext cx="3200400" cy="1614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2400"/>
              <a:buNone/>
            </a:pPr>
            <a:r>
              <a:rPr lang="en-US" sz="2600"/>
              <a:t>Dangerous Implications for Survivors and Communities</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0"/>
          <p:cNvSpPr txBox="1"/>
          <p:nvPr>
            <p:ph type="title"/>
          </p:nvPr>
        </p:nvSpPr>
        <p:spPr>
          <a:xfrm>
            <a:off x="906000" y="931174"/>
            <a:ext cx="2601900" cy="43239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80000"/>
              </a:lnSpc>
              <a:spcBef>
                <a:spcPts val="0"/>
              </a:spcBef>
              <a:spcAft>
                <a:spcPts val="0"/>
              </a:spcAft>
              <a:buClr>
                <a:srgbClr val="0C0C0C"/>
              </a:buClr>
              <a:buSzPct val="100000"/>
              <a:buFont typeface="Twentieth Century"/>
              <a:buNone/>
            </a:pPr>
            <a:r>
              <a:rPr lang="en-US" sz="2800" cap="none"/>
              <a:t>Gun Control Act (GCA), 18 U.S.C. </a:t>
            </a:r>
            <a:r>
              <a:rPr b="0" i="0" lang="en-US" sz="2800" cap="none"/>
              <a:t>. §922(g): certain categories of people prohibited (firearms and ammunition</a:t>
            </a:r>
            <a:r>
              <a:rPr b="0" i="0" lang="en-US" sz="2800"/>
              <a:t>)</a:t>
            </a:r>
            <a:br>
              <a:rPr b="0" i="0" lang="en-US" sz="2800"/>
            </a:br>
            <a:br>
              <a:rPr b="0" i="0" lang="en-US" sz="2800"/>
            </a:br>
            <a:r>
              <a:rPr b="0" i="0" lang="en-US" sz="2800" cap="none"/>
              <a:t>5</a:t>
            </a:r>
            <a:r>
              <a:rPr b="0" baseline="30000" i="0" lang="en-US" sz="2800" cap="none"/>
              <a:t>th</a:t>
            </a:r>
            <a:r>
              <a:rPr b="0" i="0" lang="en-US" sz="2800" cap="none"/>
              <a:t> Circuit: </a:t>
            </a:r>
            <a:br>
              <a:rPr b="0" i="0" lang="en-US" sz="2800" cap="none"/>
            </a:br>
            <a:r>
              <a:rPr b="0" i="1" lang="en-US" sz="2800" cap="none"/>
              <a:t>U.S. v. Rahimi</a:t>
            </a:r>
            <a:r>
              <a:rPr lang="en-US" sz="2800"/>
              <a:t> (2023) </a:t>
            </a:r>
            <a:r>
              <a:rPr b="0" i="0" lang="en-US" sz="2800" cap="none"/>
              <a:t>61 F.4th 443</a:t>
            </a:r>
            <a:endParaRPr sz="2800" cap="none"/>
          </a:p>
        </p:txBody>
      </p:sp>
      <p:sp>
        <p:nvSpPr>
          <p:cNvPr id="154" name="Google Shape;154;p10"/>
          <p:cNvSpPr txBox="1"/>
          <p:nvPr>
            <p:ph idx="1" type="body"/>
          </p:nvPr>
        </p:nvSpPr>
        <p:spPr>
          <a:xfrm>
            <a:off x="4035288" y="278297"/>
            <a:ext cx="7318500" cy="6441908"/>
          </a:xfrm>
          <a:prstGeom prst="rect">
            <a:avLst/>
          </a:prstGeom>
          <a:noFill/>
          <a:ln>
            <a:noFill/>
          </a:ln>
        </p:spPr>
        <p:txBody>
          <a:bodyPr anchorCtr="0" anchor="ctr" bIns="45700" lIns="45700" spcFirstLastPara="1" rIns="45700" wrap="square" tIns="45700">
            <a:normAutofit/>
          </a:bodyPr>
          <a:lstStyle/>
          <a:p>
            <a:pPr indent="-457200" lvl="0" marL="457200" rtl="0" algn="l">
              <a:lnSpc>
                <a:spcPct val="90000"/>
              </a:lnSpc>
              <a:spcBef>
                <a:spcPts val="0"/>
              </a:spcBef>
              <a:spcAft>
                <a:spcPts val="0"/>
              </a:spcAft>
              <a:buSzPts val="2000"/>
              <a:buFont typeface="Twentieth Century"/>
              <a:buAutoNum type="arabicPeriod"/>
            </a:pPr>
            <a:r>
              <a:rPr b="0" i="1" lang="en-US" sz="2000">
                <a:highlight>
                  <a:srgbClr val="FFFF00"/>
                </a:highlight>
                <a:latin typeface="Twentieth Century"/>
                <a:ea typeface="Twentieth Century"/>
                <a:cs typeface="Twentieth Century"/>
                <a:sym typeface="Twentieth Century"/>
              </a:rPr>
              <a:t>convicted in any court of a crime punishable by imprisonment for a term exceeding one year;</a:t>
            </a:r>
            <a:endParaRPr b="0" i="0" sz="2000">
              <a:highlight>
                <a:srgbClr val="FFFF00"/>
              </a:highlight>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latin typeface="Twentieth Century"/>
                <a:ea typeface="Twentieth Century"/>
                <a:cs typeface="Twentieth Century"/>
                <a:sym typeface="Twentieth Century"/>
              </a:rPr>
              <a:t>fugitive from justice;</a:t>
            </a:r>
            <a:endParaRPr b="0" i="0" sz="2000">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latin typeface="Twentieth Century"/>
                <a:ea typeface="Twentieth Century"/>
                <a:cs typeface="Twentieth Century"/>
                <a:sym typeface="Twentieth Century"/>
              </a:rPr>
              <a:t>unlawful user of or addicted to any controlled substance;</a:t>
            </a:r>
            <a:endParaRPr/>
          </a:p>
          <a:p>
            <a:pPr indent="-457200" lvl="0" marL="457200" rtl="0" algn="l">
              <a:lnSpc>
                <a:spcPct val="90000"/>
              </a:lnSpc>
              <a:spcBef>
                <a:spcPts val="1400"/>
              </a:spcBef>
              <a:spcAft>
                <a:spcPts val="0"/>
              </a:spcAft>
              <a:buSzPts val="2000"/>
              <a:buFont typeface="Twentieth Century"/>
              <a:buAutoNum type="arabicPeriod"/>
            </a:pPr>
            <a:r>
              <a:rPr b="0" i="1" lang="en-US" sz="2000">
                <a:latin typeface="Twentieth Century"/>
                <a:ea typeface="Twentieth Century"/>
                <a:cs typeface="Twentieth Century"/>
                <a:sym typeface="Twentieth Century"/>
              </a:rPr>
              <a:t>adjudicated as a mental defective or has been committed to any mental institution;</a:t>
            </a:r>
            <a:endParaRPr b="0" i="0" sz="2000">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latin typeface="Twentieth Century"/>
                <a:ea typeface="Twentieth Century"/>
                <a:cs typeface="Twentieth Century"/>
                <a:sym typeface="Twentieth Century"/>
              </a:rPr>
              <a:t>illegal alien;</a:t>
            </a:r>
            <a:endParaRPr b="0" i="0" sz="2000">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latin typeface="Twentieth Century"/>
                <a:ea typeface="Twentieth Century"/>
                <a:cs typeface="Twentieth Century"/>
                <a:sym typeface="Twentieth Century"/>
              </a:rPr>
              <a:t>discharged from the Armed Forces under dishonorable conditions;</a:t>
            </a:r>
            <a:endParaRPr b="0" i="0" sz="2000">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latin typeface="Twentieth Century"/>
                <a:ea typeface="Twentieth Century"/>
                <a:cs typeface="Twentieth Century"/>
                <a:sym typeface="Twentieth Century"/>
              </a:rPr>
              <a:t>renounced his or her United States citizenship;</a:t>
            </a:r>
            <a:endParaRPr b="0" i="0" sz="2000">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highlight>
                  <a:srgbClr val="FFFF00"/>
                </a:highlight>
                <a:latin typeface="Twentieth Century"/>
                <a:ea typeface="Twentieth Century"/>
                <a:cs typeface="Twentieth Century"/>
                <a:sym typeface="Twentieth Century"/>
              </a:rPr>
              <a:t>subject to a court order restraining the person from harassing, stalking, or threatening an intimate partner or child of the intimate partner; or</a:t>
            </a:r>
            <a:endParaRPr b="0" i="0" sz="2000">
              <a:highlight>
                <a:srgbClr val="FFFF00"/>
              </a:highlight>
              <a:latin typeface="Twentieth Century"/>
              <a:ea typeface="Twentieth Century"/>
              <a:cs typeface="Twentieth Century"/>
              <a:sym typeface="Twentieth Century"/>
            </a:endParaRPr>
          </a:p>
          <a:p>
            <a:pPr indent="-457200" lvl="0" marL="457200" rtl="0" algn="l">
              <a:lnSpc>
                <a:spcPct val="90000"/>
              </a:lnSpc>
              <a:spcBef>
                <a:spcPts val="1400"/>
              </a:spcBef>
              <a:spcAft>
                <a:spcPts val="0"/>
              </a:spcAft>
              <a:buSzPts val="2000"/>
              <a:buFont typeface="Twentieth Century"/>
              <a:buAutoNum type="arabicPeriod"/>
            </a:pPr>
            <a:r>
              <a:rPr b="0" i="1" lang="en-US" sz="2000">
                <a:highlight>
                  <a:srgbClr val="FFFF00"/>
                </a:highlight>
                <a:latin typeface="Twentieth Century"/>
                <a:ea typeface="Twentieth Century"/>
                <a:cs typeface="Twentieth Century"/>
                <a:sym typeface="Twentieth Century"/>
              </a:rPr>
              <a:t>convicted of a misdemeanor crime of domestic violence.</a:t>
            </a:r>
            <a:endParaRPr b="0" i="0" sz="2000">
              <a:highlight>
                <a:srgbClr val="FFFF00"/>
              </a:highlight>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2000"/>
              <a:buNone/>
            </a:pPr>
            <a:r>
              <a:rPr b="0" i="0" lang="en-US" sz="2000">
                <a:latin typeface="Twentieth Century"/>
                <a:ea typeface="Twentieth Century"/>
                <a:cs typeface="Twentieth Century"/>
                <a:sym typeface="Twentieth Century"/>
              </a:rPr>
              <a:t>The GCA at 18 U.S.C. § 922(n) also makes it unlawful for any person under indictment for a crime punishable by imprisonment for a term exceeding one year to ship, transport, or receive firearms or ammunition. </a:t>
            </a:r>
            <a:endParaRPr/>
          </a:p>
          <a:p>
            <a:pPr indent="-8889" lvl="0" marL="91440" rtl="0" algn="l">
              <a:lnSpc>
                <a:spcPct val="90000"/>
              </a:lnSpc>
              <a:spcBef>
                <a:spcPts val="1400"/>
              </a:spcBef>
              <a:spcAft>
                <a:spcPts val="0"/>
              </a:spcAft>
              <a:buSzPts val="1300"/>
              <a:buNone/>
            </a:pPr>
            <a:r>
              <a:t/>
            </a:r>
            <a:endParaRPr sz="1300">
              <a:latin typeface="Twentieth Century"/>
              <a:ea typeface="Twentieth Century"/>
              <a:cs typeface="Twentieth Century"/>
              <a:sym typeface="Twentieth Century"/>
            </a:endParaRPr>
          </a:p>
        </p:txBody>
      </p:sp>
      <p:sp>
        <p:nvSpPr>
          <p:cNvPr id="155" name="Google Shape;155;p10"/>
          <p:cNvSpPr txBox="1"/>
          <p:nvPr>
            <p:ph idx="11" type="ftr"/>
          </p:nvPr>
        </p:nvSpPr>
        <p:spPr>
          <a:xfrm>
            <a:off x="4976031" y="6355080"/>
            <a:ext cx="5259985" cy="365125"/>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lang="en-US" sz="1050">
                <a:solidFill>
                  <a:schemeClr val="lt1"/>
                </a:solidFill>
              </a:rPr>
              <a:t>© 2023 NATIONAL RESOURCE CENTER ON DOMESTIC VIOLENCE AND FIREARMS, BWJP</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1"/>
          <p:cNvSpPr txBox="1"/>
          <p:nvPr>
            <p:ph type="title"/>
          </p:nvPr>
        </p:nvSpPr>
        <p:spPr>
          <a:xfrm>
            <a:off x="1024090" y="277691"/>
            <a:ext cx="9720000" cy="1499700"/>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THE CASE BEFORE THE COURT</a:t>
            </a:r>
            <a:endParaRPr/>
          </a:p>
        </p:txBody>
      </p:sp>
      <p:sp>
        <p:nvSpPr>
          <p:cNvPr id="161" name="Google Shape;161;p11"/>
          <p:cNvSpPr txBox="1"/>
          <p:nvPr>
            <p:ph idx="1" type="body"/>
          </p:nvPr>
        </p:nvSpPr>
        <p:spPr>
          <a:xfrm>
            <a:off x="1024125" y="1614550"/>
            <a:ext cx="9720000" cy="5243400"/>
          </a:xfrm>
          <a:prstGeom prst="rect">
            <a:avLst/>
          </a:prstGeom>
          <a:noFill/>
          <a:ln>
            <a:noFill/>
          </a:ln>
        </p:spPr>
        <p:txBody>
          <a:bodyPr anchorCtr="0" anchor="t" bIns="45700" lIns="45700" spcFirstLastPara="1" rIns="45700" wrap="square" tIns="45700">
            <a:normAutofit lnSpcReduction="20000"/>
          </a:bodyPr>
          <a:lstStyle/>
          <a:p>
            <a:pPr indent="0" lvl="1" marL="0" rtl="0" algn="l">
              <a:lnSpc>
                <a:spcPct val="90000"/>
              </a:lnSpc>
              <a:spcBef>
                <a:spcPts val="0"/>
              </a:spcBef>
              <a:spcAft>
                <a:spcPts val="0"/>
              </a:spcAft>
              <a:buSzPts val="2800"/>
              <a:buNone/>
            </a:pPr>
            <a:r>
              <a:rPr lang="en-US" sz="2800">
                <a:latin typeface="Twentieth Century"/>
                <a:ea typeface="Twentieth Century"/>
                <a:cs typeface="Twentieth Century"/>
                <a:sym typeface="Twentieth Century"/>
              </a:rPr>
              <a:t>5</a:t>
            </a:r>
            <a:r>
              <a:rPr baseline="30000" lang="en-US" sz="2800">
                <a:latin typeface="Twentieth Century"/>
                <a:ea typeface="Twentieth Century"/>
                <a:cs typeface="Twentieth Century"/>
                <a:sym typeface="Twentieth Century"/>
              </a:rPr>
              <a:t>th</a:t>
            </a:r>
            <a:r>
              <a:rPr lang="en-US" sz="2800">
                <a:latin typeface="Twentieth Century"/>
                <a:ea typeface="Twentieth Century"/>
                <a:cs typeface="Twentieth Century"/>
                <a:sym typeface="Twentieth Century"/>
              </a:rPr>
              <a:t> Circuit </a:t>
            </a:r>
            <a:r>
              <a:rPr i="1" lang="en-US" sz="2800">
                <a:latin typeface="Twentieth Century"/>
                <a:ea typeface="Twentieth Century"/>
                <a:cs typeface="Twentieth Century"/>
                <a:sym typeface="Twentieth Century"/>
              </a:rPr>
              <a:t>Rahimi</a:t>
            </a:r>
            <a:r>
              <a:rPr lang="en-US" sz="2800">
                <a:latin typeface="Twentieth Century"/>
                <a:ea typeface="Twentieth Century"/>
                <a:cs typeface="Twentieth Century"/>
                <a:sym typeface="Twentieth Century"/>
              </a:rPr>
              <a:t> Decision Struck Down Prohibition in Texas, Louisiana, Mississippi</a:t>
            </a:r>
            <a:endParaRPr/>
          </a:p>
          <a:p>
            <a:pPr indent="0" lvl="1" marL="0" rtl="0" algn="l">
              <a:lnSpc>
                <a:spcPct val="90000"/>
              </a:lnSpc>
              <a:spcBef>
                <a:spcPts val="600"/>
              </a:spcBef>
              <a:spcAft>
                <a:spcPts val="0"/>
              </a:spcAft>
              <a:buSzPts val="2800"/>
              <a:buNone/>
            </a:pPr>
            <a:r>
              <a:t/>
            </a:r>
            <a:endParaRPr b="1" sz="2800">
              <a:latin typeface="Twentieth Century"/>
              <a:ea typeface="Twentieth Century"/>
              <a:cs typeface="Twentieth Century"/>
              <a:sym typeface="Twentieth Century"/>
            </a:endParaRPr>
          </a:p>
          <a:p>
            <a:pPr indent="-175259" lvl="2" marL="448056" rtl="0" algn="l">
              <a:spcBef>
                <a:spcPts val="600"/>
              </a:spcBef>
              <a:spcAft>
                <a:spcPts val="0"/>
              </a:spcAft>
              <a:buSzPts val="2400"/>
              <a:buChar char="🢝"/>
            </a:pPr>
            <a:r>
              <a:rPr lang="en-US" sz="2400"/>
              <a:t>   </a:t>
            </a:r>
            <a:r>
              <a:rPr lang="en-US" sz="2400"/>
              <a:t>Facial, not as-applied, challenge</a:t>
            </a:r>
            <a:endParaRPr sz="2400"/>
          </a:p>
          <a:p>
            <a:pPr indent="0" lvl="0" marL="448056" rtl="0" algn="l">
              <a:lnSpc>
                <a:spcPct val="90000"/>
              </a:lnSpc>
              <a:spcBef>
                <a:spcPts val="600"/>
              </a:spcBef>
              <a:spcAft>
                <a:spcPts val="0"/>
              </a:spcAft>
              <a:buNone/>
            </a:pPr>
            <a:r>
              <a:t/>
            </a:r>
            <a:endParaRPr sz="2400"/>
          </a:p>
          <a:p>
            <a:pPr indent="-457200" lvl="2" marL="640080" rtl="0" algn="l">
              <a:lnSpc>
                <a:spcPct val="90000"/>
              </a:lnSpc>
              <a:spcBef>
                <a:spcPts val="600"/>
              </a:spcBef>
              <a:spcAft>
                <a:spcPts val="0"/>
              </a:spcAft>
              <a:buSzPts val="2400"/>
              <a:buChar char="🢝"/>
            </a:pPr>
            <a:r>
              <a:rPr lang="en-US" sz="2400">
                <a:latin typeface="Twentieth Century"/>
                <a:ea typeface="Twentieth Century"/>
                <a:cs typeface="Twentieth Century"/>
                <a:sym typeface="Twentieth Century"/>
              </a:rPr>
              <a:t>18 U.S.C. § 922(g)(8) burdened Rahimi’s 2nd Amendment right to bear arms under </a:t>
            </a:r>
            <a:r>
              <a:rPr i="1" lang="en-US" sz="2400">
                <a:latin typeface="Twentieth Century"/>
                <a:ea typeface="Twentieth Century"/>
                <a:cs typeface="Twentieth Century"/>
                <a:sym typeface="Twentieth Century"/>
              </a:rPr>
              <a:t>Bruen</a:t>
            </a:r>
            <a:endParaRPr i="1" sz="2400">
              <a:latin typeface="Twentieth Century"/>
              <a:ea typeface="Twentieth Century"/>
              <a:cs typeface="Twentieth Century"/>
              <a:sym typeface="Twentieth Century"/>
            </a:endParaRPr>
          </a:p>
          <a:p>
            <a:pPr indent="0" lvl="2" marL="182880" rtl="0" algn="l">
              <a:lnSpc>
                <a:spcPct val="90000"/>
              </a:lnSpc>
              <a:spcBef>
                <a:spcPts val="1000"/>
              </a:spcBef>
              <a:spcAft>
                <a:spcPts val="0"/>
              </a:spcAft>
              <a:buSzPts val="2400"/>
              <a:buNone/>
            </a:pPr>
            <a:r>
              <a:t/>
            </a:r>
            <a:endParaRPr sz="2400">
              <a:latin typeface="Twentieth Century"/>
              <a:ea typeface="Twentieth Century"/>
              <a:cs typeface="Twentieth Century"/>
              <a:sym typeface="Twentieth Century"/>
            </a:endParaRPr>
          </a:p>
          <a:p>
            <a:pPr indent="-457200" lvl="2" marL="640080" rtl="0" algn="l">
              <a:lnSpc>
                <a:spcPct val="90000"/>
              </a:lnSpc>
              <a:spcBef>
                <a:spcPts val="1000"/>
              </a:spcBef>
              <a:spcAft>
                <a:spcPts val="0"/>
              </a:spcAft>
              <a:buSzPts val="2400"/>
              <a:buChar char="🢝"/>
            </a:pPr>
            <a:r>
              <a:rPr lang="en-US" sz="2400">
                <a:latin typeface="Twentieth Century"/>
                <a:ea typeface="Twentieth Century"/>
                <a:cs typeface="Twentieth Century"/>
                <a:sym typeface="Twentieth Century"/>
              </a:rPr>
              <a:t>The federal prohibition is not supported historically and is an “outlier”</a:t>
            </a:r>
            <a:endParaRPr/>
          </a:p>
          <a:p>
            <a:pPr indent="0" lvl="2" marL="182880" rtl="0" algn="l">
              <a:lnSpc>
                <a:spcPct val="90000"/>
              </a:lnSpc>
              <a:spcBef>
                <a:spcPts val="1000"/>
              </a:spcBef>
              <a:spcAft>
                <a:spcPts val="0"/>
              </a:spcAft>
              <a:buSzPts val="2400"/>
              <a:buNone/>
            </a:pPr>
            <a:r>
              <a:t/>
            </a:r>
            <a:endParaRPr sz="2400">
              <a:latin typeface="Twentieth Century"/>
              <a:ea typeface="Twentieth Century"/>
              <a:cs typeface="Twentieth Century"/>
              <a:sym typeface="Twentieth Century"/>
            </a:endParaRPr>
          </a:p>
          <a:p>
            <a:pPr indent="-457200" lvl="2" marL="640080" rtl="0" algn="l">
              <a:lnSpc>
                <a:spcPct val="90000"/>
              </a:lnSpc>
              <a:spcBef>
                <a:spcPts val="1000"/>
              </a:spcBef>
              <a:spcAft>
                <a:spcPts val="0"/>
              </a:spcAft>
              <a:buSzPts val="2400"/>
              <a:buChar char="🢝"/>
            </a:pPr>
            <a:r>
              <a:rPr lang="en-US" sz="2400">
                <a:latin typeface="Twentieth Century"/>
                <a:ea typeface="Twentieth Century"/>
                <a:cs typeface="Twentieth Century"/>
                <a:sym typeface="Twentieth Century"/>
              </a:rPr>
              <a:t>The court did not find the arguments the government put forth to ground the prohibition in history supportable</a:t>
            </a:r>
            <a:endParaRPr/>
          </a:p>
          <a:p>
            <a:pPr indent="0" lvl="0" marL="0" rtl="0" algn="l">
              <a:lnSpc>
                <a:spcPct val="90000"/>
              </a:lnSpc>
              <a:spcBef>
                <a:spcPts val="400"/>
              </a:spcBef>
              <a:spcAft>
                <a:spcPts val="0"/>
              </a:spcAft>
              <a:buSzPts val="2000"/>
              <a:buNone/>
            </a:pPr>
            <a:r>
              <a:t/>
            </a:r>
            <a:endParaRPr sz="2000">
              <a:latin typeface="Twentieth Century"/>
              <a:ea typeface="Twentieth Century"/>
              <a:cs typeface="Twentieth Century"/>
              <a:sym typeface="Twentieth Century"/>
            </a:endParaRPr>
          </a:p>
          <a:p>
            <a:pPr indent="0" lvl="0" marL="91440" rtl="0" algn="l">
              <a:lnSpc>
                <a:spcPct val="90000"/>
              </a:lnSpc>
              <a:spcBef>
                <a:spcPts val="1200"/>
              </a:spcBef>
              <a:spcAft>
                <a:spcPts val="0"/>
              </a:spcAft>
              <a:buSzPts val="2200"/>
              <a:buNone/>
            </a:pPr>
            <a:r>
              <a:t/>
            </a:r>
            <a:endParaRPr>
              <a:latin typeface="Twentieth Century"/>
              <a:ea typeface="Twentieth Century"/>
              <a:cs typeface="Twentieth Century"/>
              <a:sym typeface="Twentieth Centur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2"/>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THE CASE BEFORE THE COURT</a:t>
            </a:r>
            <a:endParaRPr/>
          </a:p>
        </p:txBody>
      </p:sp>
      <p:sp>
        <p:nvSpPr>
          <p:cNvPr id="167" name="Google Shape;167;p12"/>
          <p:cNvSpPr txBox="1"/>
          <p:nvPr>
            <p:ph idx="1" type="body"/>
          </p:nvPr>
        </p:nvSpPr>
        <p:spPr>
          <a:xfrm>
            <a:off x="1024125" y="1957550"/>
            <a:ext cx="9720000" cy="4755900"/>
          </a:xfrm>
          <a:prstGeom prst="rect">
            <a:avLst/>
          </a:prstGeom>
          <a:noFill/>
          <a:ln>
            <a:noFill/>
          </a:ln>
        </p:spPr>
        <p:txBody>
          <a:bodyPr anchorCtr="0" anchor="t" bIns="45700" lIns="45700" spcFirstLastPara="1" rIns="45700" wrap="square" tIns="45700">
            <a:normAutofit/>
          </a:bodyPr>
          <a:lstStyle/>
          <a:p>
            <a:pPr indent="0" lvl="1" marL="128016" rtl="0" algn="l">
              <a:lnSpc>
                <a:spcPct val="90000"/>
              </a:lnSpc>
              <a:spcBef>
                <a:spcPts val="0"/>
              </a:spcBef>
              <a:spcAft>
                <a:spcPts val="0"/>
              </a:spcAft>
              <a:buSzPts val="2800"/>
              <a:buNone/>
            </a:pPr>
            <a:r>
              <a:rPr lang="en-US" sz="2800">
                <a:latin typeface="Twentieth Century"/>
                <a:ea typeface="Twentieth Century"/>
                <a:cs typeface="Twentieth Century"/>
                <a:sym typeface="Twentieth Century"/>
              </a:rPr>
              <a:t>Judge Ho’s Concurrence in </a:t>
            </a:r>
            <a:r>
              <a:rPr i="1" lang="en-US" sz="2800">
                <a:latin typeface="Twentieth Century"/>
                <a:ea typeface="Twentieth Century"/>
                <a:cs typeface="Twentieth Century"/>
                <a:sym typeface="Twentieth Century"/>
              </a:rPr>
              <a:t>Rahimi</a:t>
            </a:r>
            <a:endParaRPr i="1"/>
          </a:p>
          <a:p>
            <a:pPr indent="0" lvl="1" marL="128016" rtl="0" algn="l">
              <a:lnSpc>
                <a:spcPct val="90000"/>
              </a:lnSpc>
              <a:spcBef>
                <a:spcPts val="600"/>
              </a:spcBef>
              <a:spcAft>
                <a:spcPts val="0"/>
              </a:spcAft>
              <a:buSzPts val="2000"/>
              <a:buNone/>
            </a:pPr>
            <a:r>
              <a:t/>
            </a:r>
            <a:endParaRPr sz="2000">
              <a:latin typeface="Twentieth Century"/>
              <a:ea typeface="Twentieth Century"/>
              <a:cs typeface="Twentieth Century"/>
              <a:sym typeface="Twentieth Century"/>
            </a:endParaRPr>
          </a:p>
          <a:p>
            <a:pPr indent="-149859" lvl="2" marL="448056" rtl="0" algn="l">
              <a:lnSpc>
                <a:spcPct val="90000"/>
              </a:lnSpc>
              <a:spcBef>
                <a:spcPts val="600"/>
              </a:spcBef>
              <a:spcAft>
                <a:spcPts val="0"/>
              </a:spcAft>
              <a:buSzPts val="2200"/>
              <a:buFont typeface="Noto Sans Symbols"/>
              <a:buChar char="▪"/>
            </a:pPr>
            <a:r>
              <a:rPr lang="en-US" sz="2200">
                <a:latin typeface="Twentieth Century"/>
                <a:ea typeface="Twentieth Century"/>
                <a:cs typeface="Twentieth Century"/>
                <a:sym typeface="Twentieth Century"/>
              </a:rPr>
              <a:t>“Many divorce lawyers routinely recommend pursuit of civil protection orders for clients in divorce proceedings..as a tactical leverage device.”</a:t>
            </a:r>
            <a:endParaRPr sz="1600"/>
          </a:p>
          <a:p>
            <a:pPr indent="-10159" lvl="2" marL="448056" rtl="0" algn="l">
              <a:lnSpc>
                <a:spcPct val="90000"/>
              </a:lnSpc>
              <a:spcBef>
                <a:spcPts val="600"/>
              </a:spcBef>
              <a:spcAft>
                <a:spcPts val="0"/>
              </a:spcAft>
              <a:buSzPts val="2000"/>
              <a:buFont typeface="Noto Sans Symbols"/>
              <a:buNone/>
            </a:pPr>
            <a:r>
              <a:t/>
            </a:r>
            <a:endParaRPr sz="2200">
              <a:latin typeface="Twentieth Century"/>
              <a:ea typeface="Twentieth Century"/>
              <a:cs typeface="Twentieth Century"/>
              <a:sym typeface="Twentieth Century"/>
            </a:endParaRPr>
          </a:p>
          <a:p>
            <a:pPr indent="-149859" lvl="2" marL="448056" rtl="0" algn="l">
              <a:lnSpc>
                <a:spcPct val="90000"/>
              </a:lnSpc>
              <a:spcBef>
                <a:spcPts val="600"/>
              </a:spcBef>
              <a:spcAft>
                <a:spcPts val="0"/>
              </a:spcAft>
              <a:buSzPts val="2200"/>
              <a:buFont typeface="Noto Sans Symbols"/>
              <a:buChar char="▪"/>
            </a:pPr>
            <a:r>
              <a:rPr lang="en-US" sz="2200">
                <a:latin typeface="Twentieth Century"/>
                <a:ea typeface="Twentieth Century"/>
                <a:cs typeface="Twentieth Century"/>
                <a:sym typeface="Twentieth Century"/>
              </a:rPr>
              <a:t>“…there’s a “tremendous” risk that courts will enter protective orders automatically—despite the absence of any real threat of danger.”</a:t>
            </a:r>
            <a:endParaRPr sz="1600"/>
          </a:p>
          <a:p>
            <a:pPr indent="-10159" lvl="2" marL="448056" rtl="0" algn="l">
              <a:lnSpc>
                <a:spcPct val="90000"/>
              </a:lnSpc>
              <a:spcBef>
                <a:spcPts val="600"/>
              </a:spcBef>
              <a:spcAft>
                <a:spcPts val="0"/>
              </a:spcAft>
              <a:buSzPts val="2000"/>
              <a:buFont typeface="Noto Sans Symbols"/>
              <a:buNone/>
            </a:pPr>
            <a:r>
              <a:t/>
            </a:r>
            <a:endParaRPr sz="2200">
              <a:latin typeface="Twentieth Century"/>
              <a:ea typeface="Twentieth Century"/>
              <a:cs typeface="Twentieth Century"/>
              <a:sym typeface="Twentieth Century"/>
            </a:endParaRPr>
          </a:p>
          <a:p>
            <a:pPr indent="-149859" lvl="2" marL="448056" rtl="0" algn="l">
              <a:lnSpc>
                <a:spcPct val="90000"/>
              </a:lnSpc>
              <a:spcBef>
                <a:spcPts val="600"/>
              </a:spcBef>
              <a:spcAft>
                <a:spcPts val="0"/>
              </a:spcAft>
              <a:buSzPts val="2200"/>
              <a:buFont typeface="Noto Sans Symbols"/>
              <a:buChar char="▪"/>
            </a:pPr>
            <a:r>
              <a:rPr lang="en-US" sz="2200">
                <a:latin typeface="Twentieth Century"/>
                <a:ea typeface="Twentieth Century"/>
                <a:cs typeface="Twentieth Century"/>
                <a:sym typeface="Twentieth Century"/>
              </a:rPr>
              <a:t>“In one case, for example, a family court judge granted a restraining order on the ground that the husband told his wife that he did not love her and was no longer attracted to her.”</a:t>
            </a:r>
            <a:endParaRPr sz="1600"/>
          </a:p>
          <a:p>
            <a:pPr indent="0" lvl="0" marL="91440" rtl="0" algn="l">
              <a:lnSpc>
                <a:spcPct val="90000"/>
              </a:lnSpc>
              <a:spcBef>
                <a:spcPts val="1600"/>
              </a:spcBef>
              <a:spcAft>
                <a:spcPts val="0"/>
              </a:spcAft>
              <a:buSzPts val="2200"/>
              <a:buNone/>
            </a:pPr>
            <a:r>
              <a:t/>
            </a:r>
            <a:endParaRPr>
              <a:latin typeface="Twentieth Century"/>
              <a:ea typeface="Twentieth Century"/>
              <a:cs typeface="Twentieth Century"/>
              <a:sym typeface="Twentieth Century"/>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3"/>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THE CASE BEFORE THE COURT</a:t>
            </a:r>
            <a:endParaRPr/>
          </a:p>
        </p:txBody>
      </p:sp>
      <p:sp>
        <p:nvSpPr>
          <p:cNvPr id="173" name="Google Shape;173;p13"/>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a:bodyPr>
          <a:lstStyle/>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What happened during oral argument on November 7</a:t>
            </a:r>
            <a:r>
              <a:rPr baseline="30000" lang="en-US" sz="3200">
                <a:latin typeface="Twentieth Century"/>
                <a:ea typeface="Twentieth Century"/>
                <a:cs typeface="Twentieth Century"/>
                <a:sym typeface="Twentieth Century"/>
              </a:rPr>
              <a:t>th</a:t>
            </a:r>
            <a:r>
              <a:rPr lang="en-US" sz="3200">
                <a:latin typeface="Twentieth Century"/>
                <a:ea typeface="Twentieth Century"/>
                <a:cs typeface="Twentieth Century"/>
                <a:sym typeface="Twentieth Century"/>
              </a:rPr>
              <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4"/>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p>
            <a:pPr indent="0" lvl="0" marL="0" rtl="0" algn="r">
              <a:lnSpc>
                <a:spcPct val="80000"/>
              </a:lnSpc>
              <a:spcBef>
                <a:spcPts val="0"/>
              </a:spcBef>
              <a:spcAft>
                <a:spcPts val="0"/>
              </a:spcAft>
              <a:buClr>
                <a:srgbClr val="0C0C0C"/>
              </a:buClr>
              <a:buSzPts val="5000"/>
              <a:buFont typeface="Twentieth Century"/>
              <a:buNone/>
            </a:pPr>
            <a:r>
              <a:rPr lang="en-US"/>
              <a:t>ANALYSIS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5"/>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WHAT CAN THE SUPREME COURT DO?</a:t>
            </a:r>
            <a:endParaRPr/>
          </a:p>
        </p:txBody>
      </p:sp>
      <p:sp>
        <p:nvSpPr>
          <p:cNvPr id="184" name="Google Shape;184;p15"/>
          <p:cNvSpPr txBox="1"/>
          <p:nvPr>
            <p:ph idx="1" type="body"/>
          </p:nvPr>
        </p:nvSpPr>
        <p:spPr>
          <a:xfrm>
            <a:off x="1024127" y="2286000"/>
            <a:ext cx="4754880" cy="4023360"/>
          </a:xfrm>
          <a:prstGeom prst="rect">
            <a:avLst/>
          </a:prstGeom>
          <a:noFill/>
          <a:ln>
            <a:noFill/>
          </a:ln>
        </p:spPr>
        <p:txBody>
          <a:bodyPr anchorCtr="0" anchor="t" bIns="45700" lIns="45700" spcFirstLastPara="1" rIns="45700" wrap="square" tIns="45700">
            <a:normAutofit/>
          </a:bodyPr>
          <a:lstStyle/>
          <a:p>
            <a:pPr indent="0" lvl="0" marL="0" rtl="0" algn="l">
              <a:lnSpc>
                <a:spcPct val="90000"/>
              </a:lnSpc>
              <a:spcBef>
                <a:spcPts val="0"/>
              </a:spcBef>
              <a:spcAft>
                <a:spcPts val="0"/>
              </a:spcAft>
              <a:buSzPts val="3200"/>
              <a:buNone/>
            </a:pPr>
            <a:r>
              <a:rPr b="1" lang="en-US" sz="3200"/>
              <a:t>Affirm</a:t>
            </a:r>
            <a:r>
              <a:rPr lang="en-US" sz="3200">
                <a:latin typeface="Twentieth Century"/>
                <a:ea typeface="Twentieth Century"/>
                <a:cs typeface="Twentieth Century"/>
                <a:sym typeface="Twentieth Century"/>
              </a:rPr>
              <a:t> – agree with the 5</a:t>
            </a:r>
            <a:r>
              <a:rPr baseline="30000" lang="en-US" sz="3200">
                <a:latin typeface="Twentieth Century"/>
                <a:ea typeface="Twentieth Century"/>
                <a:cs typeface="Twentieth Century"/>
                <a:sym typeface="Twentieth Century"/>
              </a:rPr>
              <a:t>th</a:t>
            </a:r>
            <a:r>
              <a:rPr lang="en-US" sz="3200">
                <a:latin typeface="Twentieth Century"/>
                <a:ea typeface="Twentieth Century"/>
                <a:cs typeface="Twentieth Century"/>
                <a:sym typeface="Twentieth Century"/>
              </a:rPr>
              <a:t> Circuit Court of Appeals that the federal law violates the Second Amendment</a:t>
            </a:r>
            <a:endParaRPr/>
          </a:p>
        </p:txBody>
      </p:sp>
      <p:sp>
        <p:nvSpPr>
          <p:cNvPr id="185" name="Google Shape;185;p15"/>
          <p:cNvSpPr txBox="1"/>
          <p:nvPr>
            <p:ph idx="2" type="body"/>
          </p:nvPr>
        </p:nvSpPr>
        <p:spPr>
          <a:xfrm>
            <a:off x="5989320" y="2286000"/>
            <a:ext cx="4754880" cy="4023360"/>
          </a:xfrm>
          <a:prstGeom prst="rect">
            <a:avLst/>
          </a:prstGeom>
          <a:noFill/>
          <a:ln>
            <a:noFill/>
          </a:ln>
        </p:spPr>
        <p:txBody>
          <a:bodyPr anchorCtr="0" anchor="t" bIns="45700" lIns="45700" spcFirstLastPara="1" rIns="45700" wrap="square" tIns="45700">
            <a:normAutofit/>
          </a:bodyPr>
          <a:lstStyle/>
          <a:p>
            <a:pPr indent="0" lvl="0" marL="0" rtl="0" algn="l">
              <a:lnSpc>
                <a:spcPct val="90000"/>
              </a:lnSpc>
              <a:spcBef>
                <a:spcPts val="0"/>
              </a:spcBef>
              <a:spcAft>
                <a:spcPts val="0"/>
              </a:spcAft>
              <a:buSzPts val="3200"/>
              <a:buNone/>
            </a:pPr>
            <a:r>
              <a:rPr b="1" lang="en-US" sz="3200"/>
              <a:t>Reverse</a:t>
            </a:r>
            <a:r>
              <a:rPr lang="en-US" sz="3200">
                <a:latin typeface="Twentieth Century"/>
                <a:ea typeface="Twentieth Century"/>
                <a:cs typeface="Twentieth Century"/>
                <a:sym typeface="Twentieth Century"/>
              </a:rPr>
              <a:t> – disagree with the 5</a:t>
            </a:r>
            <a:r>
              <a:rPr baseline="30000" lang="en-US" sz="3200">
                <a:latin typeface="Twentieth Century"/>
                <a:ea typeface="Twentieth Century"/>
                <a:cs typeface="Twentieth Century"/>
                <a:sym typeface="Twentieth Century"/>
              </a:rPr>
              <a:t>th</a:t>
            </a:r>
            <a:r>
              <a:rPr lang="en-US" sz="3200">
                <a:latin typeface="Twentieth Century"/>
                <a:ea typeface="Twentieth Century"/>
                <a:cs typeface="Twentieth Century"/>
                <a:sym typeface="Twentieth Century"/>
              </a:rPr>
              <a:t> Circuit Court of Appeals and find that the federal law doesn’t violate the Second Amendment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6"/>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IF SUPREME COURT AFFIRMS</a:t>
            </a:r>
            <a:endParaRPr/>
          </a:p>
        </p:txBody>
      </p:sp>
      <p:sp>
        <p:nvSpPr>
          <p:cNvPr id="191" name="Google Shape;191;p16"/>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lnSpcReduction="10000"/>
          </a:bodyPr>
          <a:lstStyle/>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Would lower courts then be allowed/required to find analogous</a:t>
            </a:r>
            <a:r>
              <a:rPr b="1" lang="en-US" sz="3200"/>
              <a:t> state </a:t>
            </a:r>
            <a:r>
              <a:rPr lang="en-US" sz="3200">
                <a:latin typeface="Twentieth Century"/>
                <a:ea typeface="Twentieth Century"/>
                <a:cs typeface="Twentieth Century"/>
                <a:sym typeface="Twentieth Century"/>
              </a:rPr>
              <a:t>civil domestic violence restraining order laws unconstitutional?  </a:t>
            </a:r>
            <a:endParaRPr sz="3200">
              <a:latin typeface="Twentieth Century"/>
              <a:ea typeface="Twentieth Century"/>
              <a:cs typeface="Twentieth Century"/>
              <a:sym typeface="Twentieth Century"/>
            </a:endParaRPr>
          </a:p>
          <a:p>
            <a:pPr indent="0" lvl="0" marL="0" rtl="0" algn="l">
              <a:lnSpc>
                <a:spcPct val="90000"/>
              </a:lnSpc>
              <a:spcBef>
                <a:spcPts val="0"/>
              </a:spcBef>
              <a:spcAft>
                <a:spcPts val="0"/>
              </a:spcAft>
              <a:buSzPts val="3200"/>
              <a:buNone/>
            </a:pPr>
            <a:r>
              <a:t/>
            </a:r>
            <a:endParaRPr sz="3200"/>
          </a:p>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Would this extend to any firearm restriction in a civil or family law action, or other civil r</a:t>
            </a:r>
            <a:r>
              <a:rPr lang="en-US" sz="3200"/>
              <a:t>estraining order</a:t>
            </a:r>
            <a:r>
              <a:rPr lang="en-US" sz="3200">
                <a:latin typeface="Twentieth Century"/>
                <a:ea typeface="Twentieth Century"/>
                <a:cs typeface="Twentieth Century"/>
                <a:sym typeface="Twentieth Century"/>
              </a:rPr>
              <a:t>?</a:t>
            </a:r>
            <a:endParaRPr/>
          </a:p>
          <a:p>
            <a:pPr indent="0" lvl="0" marL="0" rtl="0" algn="l">
              <a:lnSpc>
                <a:spcPct val="90000"/>
              </a:lnSpc>
              <a:spcBef>
                <a:spcPts val="1400"/>
              </a:spcBef>
              <a:spcAft>
                <a:spcPts val="0"/>
              </a:spcAft>
              <a:buSzPts val="3200"/>
              <a:buNone/>
            </a:pPr>
            <a:r>
              <a:t/>
            </a:r>
            <a:endParaRPr sz="3200">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3200"/>
              <a:buNone/>
            </a:pPr>
            <a:r>
              <a:rPr lang="en-US" sz="3200">
                <a:latin typeface="Twentieth Century"/>
                <a:ea typeface="Twentieth Century"/>
                <a:cs typeface="Twentieth Century"/>
                <a:sym typeface="Twentieth Century"/>
              </a:rPr>
              <a:t>Would firearm restrictions be allowed on a case-by-case basis?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7"/>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IF SUPREME COURT REVERSES</a:t>
            </a:r>
            <a:endParaRPr/>
          </a:p>
        </p:txBody>
      </p:sp>
      <p:sp>
        <p:nvSpPr>
          <p:cNvPr id="197" name="Google Shape;197;p17"/>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lnSpcReduction="20000"/>
          </a:bodyPr>
          <a:lstStyle/>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If a state law has a broader definition of abuse than federal law, would the entire state domestic violence restraining law be protected or would those state’s orders still be vulnerable to a 2</a:t>
            </a:r>
            <a:r>
              <a:rPr baseline="30000" lang="en-US" sz="3200">
                <a:latin typeface="Twentieth Century"/>
                <a:ea typeface="Twentieth Century"/>
                <a:cs typeface="Twentieth Century"/>
                <a:sym typeface="Twentieth Century"/>
              </a:rPr>
              <a:t>nd</a:t>
            </a:r>
            <a:r>
              <a:rPr lang="en-US" sz="3200">
                <a:latin typeface="Twentieth Century"/>
                <a:ea typeface="Twentieth Century"/>
                <a:cs typeface="Twentieth Century"/>
                <a:sym typeface="Twentieth Century"/>
              </a:rPr>
              <a:t> Amendment challenge?</a:t>
            </a:r>
            <a:endParaRPr/>
          </a:p>
          <a:p>
            <a:pPr indent="0" lvl="0" marL="0" rtl="0" algn="l">
              <a:lnSpc>
                <a:spcPct val="90000"/>
              </a:lnSpc>
              <a:spcBef>
                <a:spcPts val="1400"/>
              </a:spcBef>
              <a:spcAft>
                <a:spcPts val="0"/>
              </a:spcAft>
              <a:buSzPts val="3200"/>
              <a:buNone/>
            </a:pPr>
            <a:r>
              <a:t/>
            </a:r>
            <a:endParaRPr sz="3200">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3200"/>
              <a:buNone/>
            </a:pPr>
            <a:r>
              <a:rPr lang="en-US" sz="3200">
                <a:latin typeface="Twentieth Century"/>
                <a:ea typeface="Twentieth Century"/>
                <a:cs typeface="Twentieth Century"/>
                <a:sym typeface="Twentieth Century"/>
              </a:rPr>
              <a:t>Would this Supreme Court decision apply to other types of California restraining orders?</a:t>
            </a:r>
            <a:endParaRPr sz="3200">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3200"/>
              <a:buNone/>
            </a:pPr>
            <a:r>
              <a:rPr lang="en-US" sz="3200"/>
              <a:t>	E.g., CHROs (CCP 527.6), WVROs (CCP 527.8), EAROs (WIC 15600 et seq.)</a:t>
            </a:r>
            <a:endParaRPr sz="32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8"/>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FUTURE ISSUES</a:t>
            </a:r>
            <a:endParaRPr/>
          </a:p>
        </p:txBody>
      </p:sp>
      <p:sp>
        <p:nvSpPr>
          <p:cNvPr id="203" name="Google Shape;203;p18"/>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Autofit/>
          </a:bodyPr>
          <a:lstStyle/>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Further clarification of the analogous historical precedent test set forth in </a:t>
            </a:r>
            <a:r>
              <a:rPr i="1" lang="en-US" sz="3200">
                <a:latin typeface="Twentieth Century"/>
                <a:ea typeface="Twentieth Century"/>
                <a:cs typeface="Twentieth Century"/>
                <a:sym typeface="Twentieth Century"/>
              </a:rPr>
              <a:t>New York State Rifle &amp; Pistol Ass’n, Inc. v. Bruen, </a:t>
            </a:r>
            <a:r>
              <a:rPr lang="en-US" sz="3200">
                <a:latin typeface="Twentieth Century"/>
                <a:ea typeface="Twentieth Century"/>
                <a:cs typeface="Twentieth Century"/>
                <a:sym typeface="Twentieth Century"/>
              </a:rPr>
              <a:t>142 S. Ct. 2111 (2022)</a:t>
            </a:r>
            <a:endParaRPr/>
          </a:p>
          <a:p>
            <a:pPr indent="0" lvl="0" marL="0" rtl="0" algn="l">
              <a:lnSpc>
                <a:spcPct val="90000"/>
              </a:lnSpc>
              <a:spcBef>
                <a:spcPts val="1400"/>
              </a:spcBef>
              <a:spcAft>
                <a:spcPts val="0"/>
              </a:spcAft>
              <a:buSzPts val="3200"/>
              <a:buNone/>
            </a:pPr>
            <a:r>
              <a:t/>
            </a:r>
            <a:endParaRPr sz="3200">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3200"/>
              <a:buNone/>
            </a:pPr>
            <a:r>
              <a:rPr lang="en-US" sz="3200">
                <a:latin typeface="Twentieth Century"/>
                <a:ea typeface="Twentieth Century"/>
                <a:cs typeface="Twentieth Century"/>
                <a:sym typeface="Twentieth Century"/>
              </a:rPr>
              <a:t>5</a:t>
            </a:r>
            <a:r>
              <a:rPr baseline="30000" lang="en-US" sz="3200">
                <a:latin typeface="Twentieth Century"/>
                <a:ea typeface="Twentieth Century"/>
                <a:cs typeface="Twentieth Century"/>
                <a:sym typeface="Twentieth Century"/>
              </a:rPr>
              <a:t>th</a:t>
            </a:r>
            <a:r>
              <a:rPr lang="en-US" sz="3200">
                <a:latin typeface="Twentieth Century"/>
                <a:ea typeface="Twentieth Century"/>
                <a:cs typeface="Twentieth Century"/>
                <a:sym typeface="Twentieth Century"/>
              </a:rPr>
              <a:t> Amendment Procedural Due Process arguments against domestic violence restraining orders (analogous to arguments used successfully in the Title IX context)</a:t>
            </a:r>
            <a:endParaRPr/>
          </a:p>
          <a:p>
            <a:pPr indent="0" lvl="2" marL="356616" rtl="0" algn="l">
              <a:lnSpc>
                <a:spcPct val="90000"/>
              </a:lnSpc>
              <a:spcBef>
                <a:spcPts val="400"/>
              </a:spcBef>
              <a:spcAft>
                <a:spcPts val="0"/>
              </a:spcAft>
              <a:buSzPts val="2800"/>
              <a:buNone/>
            </a:pPr>
            <a:r>
              <a:rPr lang="en-US" sz="2800">
                <a:latin typeface="Twentieth Century"/>
                <a:ea typeface="Twentieth Century"/>
                <a:cs typeface="Twentieth Century"/>
                <a:sym typeface="Twentieth Century"/>
              </a:rPr>
              <a:t>- See NRA Amicus Brief filed in </a:t>
            </a:r>
            <a:r>
              <a:rPr i="1" lang="en-US" sz="2800">
                <a:latin typeface="Twentieth Century"/>
                <a:ea typeface="Twentieth Century"/>
                <a:cs typeface="Twentieth Century"/>
                <a:sym typeface="Twentieth Century"/>
              </a:rPr>
              <a:t>U.S. v. Rahimi</a:t>
            </a:r>
            <a:endParaRPr sz="2800">
              <a:latin typeface="Twentieth Century"/>
              <a:ea typeface="Twentieth Century"/>
              <a:cs typeface="Twentieth Century"/>
              <a:sym typeface="Twentieth Century"/>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txBox="1"/>
          <p:nvPr>
            <p:ph type="title"/>
          </p:nvPr>
        </p:nvSpPr>
        <p:spPr>
          <a:xfrm>
            <a:off x="1104803" y="230216"/>
            <a:ext cx="9720000" cy="1499700"/>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FUTURE ISSUES</a:t>
            </a:r>
            <a:endParaRPr/>
          </a:p>
        </p:txBody>
      </p:sp>
      <p:sp>
        <p:nvSpPr>
          <p:cNvPr id="209" name="Google Shape;209;p19"/>
          <p:cNvSpPr txBox="1"/>
          <p:nvPr>
            <p:ph idx="1" type="body"/>
          </p:nvPr>
        </p:nvSpPr>
        <p:spPr>
          <a:xfrm>
            <a:off x="1024125" y="1565250"/>
            <a:ext cx="9720000" cy="4963200"/>
          </a:xfrm>
          <a:prstGeom prst="rect">
            <a:avLst/>
          </a:prstGeom>
          <a:noFill/>
          <a:ln>
            <a:noFill/>
          </a:ln>
        </p:spPr>
        <p:txBody>
          <a:bodyPr anchorCtr="0" anchor="t" bIns="45700" lIns="45700" spcFirstLastPara="1" rIns="45700" wrap="square" tIns="45700">
            <a:normAutofit lnSpcReduction="10000"/>
          </a:bodyPr>
          <a:lstStyle/>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14</a:t>
            </a:r>
            <a:r>
              <a:rPr baseline="30000" lang="en-US" sz="3200">
                <a:latin typeface="Twentieth Century"/>
                <a:ea typeface="Twentieth Century"/>
                <a:cs typeface="Twentieth Century"/>
                <a:sym typeface="Twentieth Century"/>
              </a:rPr>
              <a:t>th</a:t>
            </a:r>
            <a:r>
              <a:rPr lang="en-US" sz="3200">
                <a:latin typeface="Twentieth Century"/>
                <a:ea typeface="Twentieth Century"/>
                <a:cs typeface="Twentieth Century"/>
                <a:sym typeface="Twentieth Century"/>
              </a:rPr>
              <a:t> Amendment Equal Protection Clause arguments</a:t>
            </a:r>
            <a:endParaRPr/>
          </a:p>
          <a:p>
            <a:pPr indent="0" lvl="1" marL="173736" rtl="0" algn="l">
              <a:lnSpc>
                <a:spcPct val="90000"/>
              </a:lnSpc>
              <a:spcBef>
                <a:spcPts val="400"/>
              </a:spcBef>
              <a:spcAft>
                <a:spcPts val="0"/>
              </a:spcAft>
              <a:buSzPts val="2400"/>
              <a:buNone/>
            </a:pPr>
            <a:r>
              <a:rPr lang="en-US" sz="2400">
                <a:latin typeface="Twentieth Century"/>
                <a:ea typeface="Twentieth Century"/>
                <a:cs typeface="Twentieth Century"/>
                <a:sym typeface="Twentieth Century"/>
              </a:rPr>
              <a:t>- See </a:t>
            </a:r>
            <a:r>
              <a:rPr i="1" lang="en-US" sz="2400">
                <a:latin typeface="Twentieth Century"/>
                <a:ea typeface="Twentieth Century"/>
                <a:cs typeface="Twentieth Century"/>
                <a:sym typeface="Twentieth Century"/>
              </a:rPr>
              <a:t>Zachary H. v. Teri A., </a:t>
            </a:r>
            <a:r>
              <a:rPr lang="en-US" sz="2400">
                <a:latin typeface="Twentieth Century"/>
                <a:ea typeface="Twentieth Century"/>
                <a:cs typeface="Twentieth Century"/>
                <a:sym typeface="Twentieth Century"/>
              </a:rPr>
              <a:t>Case No. D081250, Cal.App.4th (2023) – certified in Oct</a:t>
            </a:r>
            <a:r>
              <a:rPr lang="en-US" sz="2400"/>
              <a:t>.</a:t>
            </a:r>
            <a:r>
              <a:rPr lang="en-US" sz="2400">
                <a:latin typeface="Twentieth Century"/>
                <a:ea typeface="Twentieth Century"/>
                <a:cs typeface="Twentieth Century"/>
                <a:sym typeface="Twentieth Century"/>
              </a:rPr>
              <a:t> 2023 for partial publication (found </a:t>
            </a:r>
            <a:r>
              <a:rPr lang="en-US" sz="2400"/>
              <a:t>FC 6389 doesn't violate the Second Amendment under </a:t>
            </a:r>
            <a:r>
              <a:rPr i="1" lang="en-US" sz="2400"/>
              <a:t>Bruen</a:t>
            </a:r>
            <a:r>
              <a:rPr lang="en-US" sz="2400"/>
              <a:t>--reaffirming </a:t>
            </a:r>
            <a:r>
              <a:rPr i="1" lang="en-US" sz="2400"/>
              <a:t>Altafulla v. Ervin </a:t>
            </a:r>
            <a:r>
              <a:rPr lang="en-US" sz="2400"/>
              <a:t>(2015) 238 Cal.App.4th 571--and doesn't violate the 14th Amendment)</a:t>
            </a:r>
            <a:endParaRPr sz="2400"/>
          </a:p>
          <a:p>
            <a:pPr indent="0" lvl="1" marL="173736" rtl="0" algn="l">
              <a:lnSpc>
                <a:spcPct val="90000"/>
              </a:lnSpc>
              <a:spcBef>
                <a:spcPts val="400"/>
              </a:spcBef>
              <a:spcAft>
                <a:spcPts val="0"/>
              </a:spcAft>
              <a:buSzPts val="2400"/>
              <a:buNone/>
            </a:pPr>
            <a:r>
              <a:t/>
            </a:r>
            <a:endParaRPr sz="2400"/>
          </a:p>
          <a:p>
            <a:pPr indent="0" lvl="1" marL="0" rtl="0" algn="l">
              <a:lnSpc>
                <a:spcPct val="90000"/>
              </a:lnSpc>
              <a:spcBef>
                <a:spcPts val="400"/>
              </a:spcBef>
              <a:spcAft>
                <a:spcPts val="0"/>
              </a:spcAft>
              <a:buSzPts val="2400"/>
              <a:buNone/>
            </a:pPr>
            <a:r>
              <a:rPr lang="en-US" sz="3200"/>
              <a:t>Federal preemption (U.S. Const., art. VI)</a:t>
            </a:r>
            <a:endParaRPr sz="3200"/>
          </a:p>
          <a:p>
            <a:pPr indent="0" lvl="0" marL="0" rtl="0" algn="l">
              <a:lnSpc>
                <a:spcPct val="90000"/>
              </a:lnSpc>
              <a:spcBef>
                <a:spcPts val="1600"/>
              </a:spcBef>
              <a:spcAft>
                <a:spcPts val="0"/>
              </a:spcAft>
              <a:buSzPts val="3200"/>
              <a:buNone/>
            </a:pPr>
            <a:r>
              <a:t/>
            </a:r>
            <a:endParaRPr sz="3200">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3200"/>
              <a:buNone/>
            </a:pPr>
            <a:r>
              <a:rPr lang="en-US" sz="3200">
                <a:latin typeface="Twentieth Century"/>
                <a:ea typeface="Twentieth Century"/>
                <a:cs typeface="Twentieth Century"/>
                <a:sym typeface="Twentieth Century"/>
              </a:rPr>
              <a:t>Duration of restraining orders</a:t>
            </a:r>
            <a:endParaRPr/>
          </a:p>
          <a:p>
            <a:pPr indent="0" lvl="1" marL="173736" rtl="0" algn="l">
              <a:lnSpc>
                <a:spcPct val="90000"/>
              </a:lnSpc>
              <a:spcBef>
                <a:spcPts val="400"/>
              </a:spcBef>
              <a:spcAft>
                <a:spcPts val="0"/>
              </a:spcAft>
              <a:buSzPts val="2400"/>
              <a:buNone/>
            </a:pPr>
            <a:r>
              <a:rPr lang="en-US" sz="2400">
                <a:latin typeface="Twentieth Century"/>
                <a:ea typeface="Twentieth Century"/>
                <a:cs typeface="Twentieth Century"/>
                <a:sym typeface="Twentieth Century"/>
              </a:rPr>
              <a:t>- See </a:t>
            </a:r>
            <a:r>
              <a:rPr i="1" lang="en-US" sz="2400">
                <a:latin typeface="Twentieth Century"/>
                <a:ea typeface="Twentieth Century"/>
                <a:cs typeface="Twentieth Century"/>
                <a:sym typeface="Twentieth Century"/>
              </a:rPr>
              <a:t>Ri</a:t>
            </a:r>
            <a:r>
              <a:rPr i="1" lang="en-US" sz="2400"/>
              <a:t>tc</a:t>
            </a:r>
            <a:r>
              <a:rPr i="1" lang="en-US" sz="2400">
                <a:latin typeface="Twentieth Century"/>
                <a:ea typeface="Twentieth Century"/>
                <a:cs typeface="Twentieth Century"/>
                <a:sym typeface="Twentieth Century"/>
              </a:rPr>
              <a:t>hie v. Konrad</a:t>
            </a:r>
            <a:r>
              <a:rPr i="1" lang="en-US" sz="2400"/>
              <a:t> </a:t>
            </a:r>
            <a:r>
              <a:rPr lang="en-US" sz="2400"/>
              <a:t>(2004) </a:t>
            </a:r>
            <a:r>
              <a:rPr lang="en-US" sz="2400">
                <a:latin typeface="Twentieth Century"/>
                <a:ea typeface="Twentieth Century"/>
                <a:cs typeface="Twentieth Century"/>
                <a:sym typeface="Twentieth Century"/>
              </a:rPr>
              <a:t>115 Cal.App.4th 1275</a:t>
            </a:r>
            <a:r>
              <a:rPr lang="en-US" sz="2400"/>
              <a:t> </a:t>
            </a:r>
            <a:r>
              <a:rPr lang="en-US" sz="2400">
                <a:latin typeface="Twentieth Century"/>
                <a:ea typeface="Twentieth Century"/>
                <a:cs typeface="Twentieth Century"/>
                <a:sym typeface="Twentieth Century"/>
              </a:rPr>
              <a:t>and Alameda County Public Defenders and California Public Defenders Association amicus brief in </a:t>
            </a:r>
            <a:r>
              <a:rPr i="1" lang="en-US" sz="2400">
                <a:latin typeface="Twentieth Century"/>
                <a:ea typeface="Twentieth Century"/>
                <a:cs typeface="Twentieth Century"/>
                <a:sym typeface="Twentieth Century"/>
              </a:rPr>
              <a:t>U.S. v. Rahimi</a:t>
            </a:r>
            <a:endParaRPr sz="3200">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THANK YOU TO OUR SPONSORS</a:t>
            </a:r>
            <a:endParaRPr/>
          </a:p>
        </p:txBody>
      </p:sp>
      <p:pic>
        <p:nvPicPr>
          <p:cNvPr id="104" name="Google Shape;104;p2"/>
          <p:cNvPicPr preferRelativeResize="0"/>
          <p:nvPr>
            <p:ph idx="1" type="body"/>
          </p:nvPr>
        </p:nvPicPr>
        <p:blipFill rotWithShape="1">
          <a:blip r:embed="rId3">
            <a:alphaModFix/>
          </a:blip>
          <a:srcRect b="0" l="0" r="0" t="0"/>
          <a:stretch/>
        </p:blipFill>
        <p:spPr>
          <a:xfrm>
            <a:off x="2581035" y="2032400"/>
            <a:ext cx="2143125" cy="2143125"/>
          </a:xfrm>
          <a:prstGeom prst="rect">
            <a:avLst/>
          </a:prstGeom>
          <a:noFill/>
          <a:ln>
            <a:noFill/>
          </a:ln>
        </p:spPr>
      </p:pic>
      <p:pic>
        <p:nvPicPr>
          <p:cNvPr id="105" name="Google Shape;105;p2"/>
          <p:cNvPicPr preferRelativeResize="0"/>
          <p:nvPr/>
        </p:nvPicPr>
        <p:blipFill rotWithShape="1">
          <a:blip r:embed="rId4">
            <a:alphaModFix/>
          </a:blip>
          <a:srcRect b="0" l="0" r="0" t="0"/>
          <a:stretch/>
        </p:blipFill>
        <p:spPr>
          <a:xfrm>
            <a:off x="5668647" y="2032400"/>
            <a:ext cx="3942318" cy="1836941"/>
          </a:xfrm>
          <a:prstGeom prst="rect">
            <a:avLst/>
          </a:prstGeom>
          <a:noFill/>
          <a:ln>
            <a:noFill/>
          </a:ln>
        </p:spPr>
      </p:pic>
      <p:pic>
        <p:nvPicPr>
          <p:cNvPr id="106" name="Google Shape;106;p2"/>
          <p:cNvPicPr preferRelativeResize="0"/>
          <p:nvPr/>
        </p:nvPicPr>
        <p:blipFill rotWithShape="1">
          <a:blip r:embed="rId5">
            <a:alphaModFix/>
          </a:blip>
          <a:srcRect b="0" l="0" r="0" t="0"/>
          <a:stretch/>
        </p:blipFill>
        <p:spPr>
          <a:xfrm>
            <a:off x="4374858" y="3987110"/>
            <a:ext cx="1989589" cy="189978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0"/>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POINTS FOR FURTHER CONSIDERATION</a:t>
            </a:r>
            <a:endParaRPr/>
          </a:p>
        </p:txBody>
      </p:sp>
      <p:sp>
        <p:nvSpPr>
          <p:cNvPr id="215" name="Google Shape;215;p20"/>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a:bodyPr>
          <a:lstStyle/>
          <a:p>
            <a:pPr indent="-177800" lvl="0" marL="91440" rtl="0" algn="l">
              <a:lnSpc>
                <a:spcPct val="90000"/>
              </a:lnSpc>
              <a:spcBef>
                <a:spcPts val="0"/>
              </a:spcBef>
              <a:spcAft>
                <a:spcPts val="0"/>
              </a:spcAft>
              <a:buSzPts val="2800"/>
              <a:buChar char=" "/>
            </a:pPr>
            <a:r>
              <a:rPr lang="en-US" sz="2800">
                <a:latin typeface="Twentieth Century"/>
                <a:ea typeface="Twentieth Century"/>
                <a:cs typeface="Twentieth Century"/>
                <a:sym typeface="Twentieth Century"/>
              </a:rPr>
              <a:t>Misunderstanding “safety”</a:t>
            </a:r>
            <a:endParaRPr sz="2800">
              <a:latin typeface="Twentieth Century"/>
              <a:ea typeface="Twentieth Century"/>
              <a:cs typeface="Twentieth Century"/>
              <a:sym typeface="Twentieth Century"/>
            </a:endParaRPr>
          </a:p>
          <a:p>
            <a:pPr indent="-152400" lvl="3" marL="594360" rtl="0" algn="l">
              <a:lnSpc>
                <a:spcPct val="90000"/>
              </a:lnSpc>
              <a:spcBef>
                <a:spcPts val="400"/>
              </a:spcBef>
              <a:spcAft>
                <a:spcPts val="0"/>
              </a:spcAft>
              <a:buSzPts val="2400"/>
              <a:buFont typeface="Noto Sans Symbols"/>
              <a:buChar char="▪"/>
            </a:pPr>
            <a:r>
              <a:rPr lang="en-US" sz="2400">
                <a:latin typeface="Twentieth Century"/>
                <a:ea typeface="Twentieth Century"/>
                <a:cs typeface="Twentieth Century"/>
                <a:sym typeface="Twentieth Century"/>
              </a:rPr>
              <a:t>People are safe in public or when others are around</a:t>
            </a:r>
            <a:endParaRPr/>
          </a:p>
          <a:p>
            <a:pPr indent="-152400" lvl="3" marL="594360" rtl="0" algn="l">
              <a:lnSpc>
                <a:spcPct val="90000"/>
              </a:lnSpc>
              <a:spcBef>
                <a:spcPts val="600"/>
              </a:spcBef>
              <a:spcAft>
                <a:spcPts val="0"/>
              </a:spcAft>
              <a:buSzPts val="2400"/>
              <a:buFont typeface="Noto Sans Symbols"/>
              <a:buChar char="▪"/>
            </a:pPr>
            <a:r>
              <a:rPr lang="en-US" sz="2400">
                <a:latin typeface="Twentieth Century"/>
                <a:ea typeface="Twentieth Century"/>
                <a:cs typeface="Twentieth Century"/>
                <a:sym typeface="Twentieth Century"/>
              </a:rPr>
              <a:t>Supervised vs. unsupervised visitation (SB 599)</a:t>
            </a:r>
            <a:endParaRPr/>
          </a:p>
          <a:p>
            <a:pPr indent="-152400" lvl="3" marL="594360" rtl="0" algn="l">
              <a:lnSpc>
                <a:spcPct val="90000"/>
              </a:lnSpc>
              <a:spcBef>
                <a:spcPts val="600"/>
              </a:spcBef>
              <a:spcAft>
                <a:spcPts val="0"/>
              </a:spcAft>
              <a:buSzPts val="2400"/>
              <a:buFont typeface="Noto Sans Symbols"/>
              <a:buChar char="▪"/>
            </a:pPr>
            <a:r>
              <a:rPr lang="en-US" sz="2400">
                <a:latin typeface="Twentieth Century"/>
                <a:ea typeface="Twentieth Century"/>
                <a:cs typeface="Twentieth Century"/>
                <a:sym typeface="Twentieth Century"/>
              </a:rPr>
              <a:t>Visitation exchanges in public places (</a:t>
            </a:r>
            <a:r>
              <a:rPr lang="en-US" sz="2400"/>
              <a:t>e.g.,</a:t>
            </a:r>
            <a:r>
              <a:rPr lang="en-US" sz="2400">
                <a:latin typeface="Twentieth Century"/>
                <a:ea typeface="Twentieth Century"/>
                <a:cs typeface="Twentieth Century"/>
                <a:sym typeface="Twentieth Century"/>
              </a:rPr>
              <a:t> </a:t>
            </a:r>
            <a:r>
              <a:rPr i="1" lang="en-US" sz="2400">
                <a:latin typeface="Twentieth Century"/>
                <a:ea typeface="Twentieth Century"/>
                <a:cs typeface="Twentieth Century"/>
                <a:sym typeface="Twentieth Century"/>
              </a:rPr>
              <a:t>Rybolt v. Riley</a:t>
            </a:r>
            <a:r>
              <a:rPr i="1" lang="en-US" sz="2400"/>
              <a:t> </a:t>
            </a:r>
            <a:r>
              <a:rPr lang="en-US" sz="2400"/>
              <a:t>(2018) </a:t>
            </a:r>
            <a:r>
              <a:rPr lang="en-US" sz="2400">
                <a:latin typeface="Twentieth Century"/>
                <a:ea typeface="Twentieth Century"/>
                <a:cs typeface="Twentieth Century"/>
                <a:sym typeface="Twentieth Century"/>
              </a:rPr>
              <a:t>20 Cal.App.5t</a:t>
            </a:r>
            <a:r>
              <a:rPr lang="en-US" sz="2400"/>
              <a:t>h</a:t>
            </a:r>
            <a:r>
              <a:rPr lang="en-US" sz="2400">
                <a:latin typeface="Twentieth Century"/>
                <a:ea typeface="Twentieth Century"/>
                <a:cs typeface="Twentieth Century"/>
                <a:sym typeface="Twentieth Century"/>
              </a:rPr>
              <a:t> 864 [school]; </a:t>
            </a:r>
            <a:r>
              <a:rPr i="1" lang="en-US" sz="2400">
                <a:latin typeface="Twentieth Century"/>
                <a:ea typeface="Twentieth Century"/>
                <a:cs typeface="Twentieth Century"/>
                <a:sym typeface="Twentieth Century"/>
              </a:rPr>
              <a:t>K.L. v. R.H.</a:t>
            </a:r>
            <a:r>
              <a:rPr i="1" lang="en-US" sz="2400"/>
              <a:t> </a:t>
            </a:r>
            <a:r>
              <a:rPr lang="en-US" sz="2400"/>
              <a:t>(2021) </a:t>
            </a:r>
            <a:r>
              <a:rPr lang="en-US" sz="2400">
                <a:latin typeface="Twentieth Century"/>
                <a:ea typeface="Twentieth Century"/>
                <a:cs typeface="Twentieth Century"/>
                <a:sym typeface="Twentieth Century"/>
              </a:rPr>
              <a:t>70 Cal.App.5th 965</a:t>
            </a:r>
            <a:r>
              <a:rPr i="1" lang="en-US" sz="2400">
                <a:latin typeface="Twentieth Century"/>
                <a:ea typeface="Twentieth Century"/>
                <a:cs typeface="Twentieth Century"/>
                <a:sym typeface="Twentieth Century"/>
              </a:rPr>
              <a:t> </a:t>
            </a:r>
            <a:r>
              <a:rPr lang="en-US" sz="2400">
                <a:latin typeface="Twentieth Century"/>
                <a:ea typeface="Twentieth Century"/>
                <a:cs typeface="Twentieth Century"/>
                <a:sym typeface="Twentieth Century"/>
              </a:rPr>
              <a:t>[sheriff's parking lot])</a:t>
            </a:r>
            <a:endParaRPr sz="2400">
              <a:latin typeface="Twentieth Century"/>
              <a:ea typeface="Twentieth Century"/>
              <a:cs typeface="Twentieth Century"/>
              <a:sym typeface="Twentieth Century"/>
            </a:endParaRPr>
          </a:p>
          <a:p>
            <a:pPr indent="-152400" lvl="3" marL="594360" rtl="0" algn="l">
              <a:lnSpc>
                <a:spcPct val="90000"/>
              </a:lnSpc>
              <a:spcBef>
                <a:spcPts val="600"/>
              </a:spcBef>
              <a:spcAft>
                <a:spcPts val="0"/>
              </a:spcAft>
              <a:buSzPts val="2400"/>
              <a:buFont typeface="Noto Sans Symbols"/>
              <a:buChar char="▪"/>
            </a:pPr>
            <a:r>
              <a:rPr lang="en-US" sz="2400"/>
              <a:t>Safety applies to parent as well as child</a:t>
            </a:r>
            <a:endParaRPr sz="2400"/>
          </a:p>
          <a:p>
            <a:pPr indent="-152400" lvl="3" marL="594360" rtl="0" algn="l">
              <a:lnSpc>
                <a:spcPct val="90000"/>
              </a:lnSpc>
              <a:spcBef>
                <a:spcPts val="600"/>
              </a:spcBef>
              <a:spcAft>
                <a:spcPts val="0"/>
              </a:spcAft>
              <a:buSzPts val="2400"/>
              <a:buFont typeface="Noto Sans Symbols"/>
              <a:buChar char="▪"/>
            </a:pPr>
            <a:r>
              <a:rPr lang="en-US" sz="2400"/>
              <a:t>Presence of children doesn't mean parent will be safe</a:t>
            </a:r>
            <a:r>
              <a:rPr lang="en-US" sz="2400">
                <a:latin typeface="Twentieth Century"/>
                <a:ea typeface="Twentieth Century"/>
                <a:cs typeface="Twentieth Century"/>
                <a:sym typeface="Twentieth Century"/>
              </a:rPr>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1"/>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POINTS FOR FURTHER CONSIDERATION</a:t>
            </a:r>
            <a:endParaRPr/>
          </a:p>
        </p:txBody>
      </p:sp>
      <p:sp>
        <p:nvSpPr>
          <p:cNvPr id="221" name="Google Shape;221;p21"/>
          <p:cNvSpPr txBox="1"/>
          <p:nvPr>
            <p:ph idx="1" type="body"/>
          </p:nvPr>
        </p:nvSpPr>
        <p:spPr>
          <a:xfrm>
            <a:off x="853975" y="1944425"/>
            <a:ext cx="10221300" cy="4559100"/>
          </a:xfrm>
          <a:prstGeom prst="rect">
            <a:avLst/>
          </a:prstGeom>
          <a:noFill/>
          <a:ln>
            <a:noFill/>
          </a:ln>
        </p:spPr>
        <p:txBody>
          <a:bodyPr anchorCtr="0" anchor="t" bIns="45700" lIns="45700" spcFirstLastPara="1" rIns="45700" wrap="square" tIns="45700">
            <a:normAutofit fontScale="92500" lnSpcReduction="20000"/>
          </a:bodyPr>
          <a:lstStyle/>
          <a:p>
            <a:pPr indent="0" lvl="2" marL="310896" rtl="0" algn="l">
              <a:lnSpc>
                <a:spcPct val="90000"/>
              </a:lnSpc>
              <a:spcBef>
                <a:spcPts val="0"/>
              </a:spcBef>
              <a:spcAft>
                <a:spcPts val="0"/>
              </a:spcAft>
              <a:buSzPct val="92831"/>
              <a:buNone/>
            </a:pPr>
            <a:r>
              <a:rPr lang="en-US" sz="3016">
                <a:latin typeface="Twentieth Century"/>
                <a:ea typeface="Twentieth Century"/>
                <a:cs typeface="Twentieth Century"/>
                <a:sym typeface="Twentieth Century"/>
              </a:rPr>
              <a:t>Parenting</a:t>
            </a:r>
            <a:r>
              <a:rPr lang="en-US" sz="3016"/>
              <a:t> (child custody/visitation)</a:t>
            </a:r>
            <a:r>
              <a:rPr lang="en-US" sz="3016">
                <a:latin typeface="Twentieth Century"/>
                <a:ea typeface="Twentieth Century"/>
                <a:cs typeface="Twentieth Century"/>
                <a:sym typeface="Twentieth Century"/>
              </a:rPr>
              <a:t> plan </a:t>
            </a:r>
            <a:r>
              <a:rPr lang="en-US" sz="3016"/>
              <a:t>terms could say, for example:</a:t>
            </a:r>
            <a:endParaRPr sz="1616"/>
          </a:p>
          <a:p>
            <a:pPr indent="0" lvl="2" marL="310896" rtl="0" algn="l">
              <a:lnSpc>
                <a:spcPct val="90000"/>
              </a:lnSpc>
              <a:spcBef>
                <a:spcPts val="600"/>
              </a:spcBef>
              <a:spcAft>
                <a:spcPts val="0"/>
              </a:spcAft>
              <a:buSzPct val="100000"/>
              <a:buNone/>
            </a:pPr>
            <a:r>
              <a:t/>
            </a:r>
            <a:endParaRPr sz="2800">
              <a:latin typeface="Twentieth Century"/>
              <a:ea typeface="Twentieth Century"/>
              <a:cs typeface="Twentieth Century"/>
              <a:sym typeface="Twentieth Century"/>
            </a:endParaRPr>
          </a:p>
          <a:p>
            <a:pPr indent="-159940" lvl="3" marL="594360" rtl="0" algn="l">
              <a:lnSpc>
                <a:spcPct val="90000"/>
              </a:lnSpc>
              <a:spcBef>
                <a:spcPts val="600"/>
              </a:spcBef>
              <a:spcAft>
                <a:spcPts val="0"/>
              </a:spcAft>
              <a:buSzPct val="100000"/>
              <a:buFont typeface="Noto Sans Symbols"/>
              <a:buChar char="▪"/>
            </a:pPr>
            <a:r>
              <a:rPr lang="en-US" sz="2550">
                <a:latin typeface="Twentieth Century"/>
                <a:ea typeface="Twentieth Century"/>
                <a:cs typeface="Twentieth Century"/>
                <a:sym typeface="Twentieth Century"/>
              </a:rPr>
              <a:t>Firearms will be stored safely, locked and unloaded and as legally required</a:t>
            </a:r>
            <a:endParaRPr sz="2550"/>
          </a:p>
          <a:p>
            <a:pPr indent="-10159" lvl="3" marL="594360" rtl="0" algn="l">
              <a:lnSpc>
                <a:spcPct val="90000"/>
              </a:lnSpc>
              <a:spcBef>
                <a:spcPts val="600"/>
              </a:spcBef>
              <a:spcAft>
                <a:spcPts val="0"/>
              </a:spcAft>
              <a:buSzPct val="78431"/>
              <a:buFont typeface="Noto Sans Symbols"/>
              <a:buNone/>
            </a:pPr>
            <a:r>
              <a:t/>
            </a:r>
            <a:endParaRPr sz="2550">
              <a:latin typeface="Twentieth Century"/>
              <a:ea typeface="Twentieth Century"/>
              <a:cs typeface="Twentieth Century"/>
              <a:sym typeface="Twentieth Century"/>
            </a:endParaRPr>
          </a:p>
          <a:p>
            <a:pPr indent="-159940" lvl="3" marL="594360" rtl="0" algn="l">
              <a:lnSpc>
                <a:spcPct val="90000"/>
              </a:lnSpc>
              <a:spcBef>
                <a:spcPts val="600"/>
              </a:spcBef>
              <a:spcAft>
                <a:spcPts val="0"/>
              </a:spcAft>
              <a:buSzPct val="100000"/>
              <a:buFont typeface="Noto Sans Symbols"/>
              <a:buChar char="▪"/>
            </a:pPr>
            <a:r>
              <a:rPr lang="en-US" sz="2550">
                <a:latin typeface="Twentieth Century"/>
                <a:ea typeface="Twentieth Century"/>
                <a:cs typeface="Twentieth Century"/>
                <a:sym typeface="Twentieth Century"/>
              </a:rPr>
              <a:t>Neither parent will purchase or maintain firearms in the home without the consent of the other parent</a:t>
            </a:r>
            <a:endParaRPr sz="2550"/>
          </a:p>
          <a:p>
            <a:pPr indent="-10159" lvl="3" marL="594360" rtl="0" algn="l">
              <a:lnSpc>
                <a:spcPct val="90000"/>
              </a:lnSpc>
              <a:spcBef>
                <a:spcPts val="600"/>
              </a:spcBef>
              <a:spcAft>
                <a:spcPts val="0"/>
              </a:spcAft>
              <a:buSzPct val="78431"/>
              <a:buFont typeface="Noto Sans Symbols"/>
              <a:buNone/>
            </a:pPr>
            <a:r>
              <a:t/>
            </a:r>
            <a:endParaRPr sz="2550">
              <a:latin typeface="Twentieth Century"/>
              <a:ea typeface="Twentieth Century"/>
              <a:cs typeface="Twentieth Century"/>
              <a:sym typeface="Twentieth Century"/>
            </a:endParaRPr>
          </a:p>
          <a:p>
            <a:pPr indent="-159940" lvl="3" marL="594360" rtl="0" algn="l">
              <a:lnSpc>
                <a:spcPct val="90000"/>
              </a:lnSpc>
              <a:spcBef>
                <a:spcPts val="600"/>
              </a:spcBef>
              <a:spcAft>
                <a:spcPts val="0"/>
              </a:spcAft>
              <a:buSzPct val="100000"/>
              <a:buFont typeface="Noto Sans Symbols"/>
              <a:buChar char="▪"/>
            </a:pPr>
            <a:r>
              <a:rPr lang="en-US" sz="2550">
                <a:latin typeface="Twentieth Century"/>
                <a:ea typeface="Twentieth Century"/>
                <a:cs typeface="Twentieth Century"/>
                <a:sym typeface="Twentieth Century"/>
              </a:rPr>
              <a:t>All laws regarding firearm use will be followed</a:t>
            </a:r>
            <a:endParaRPr sz="2550"/>
          </a:p>
          <a:p>
            <a:pPr indent="-10159" lvl="3" marL="594360" rtl="0" algn="l">
              <a:lnSpc>
                <a:spcPct val="90000"/>
              </a:lnSpc>
              <a:spcBef>
                <a:spcPts val="600"/>
              </a:spcBef>
              <a:spcAft>
                <a:spcPts val="0"/>
              </a:spcAft>
              <a:buSzPct val="78431"/>
              <a:buFont typeface="Noto Sans Symbols"/>
              <a:buNone/>
            </a:pPr>
            <a:r>
              <a:t/>
            </a:r>
            <a:endParaRPr sz="2550">
              <a:latin typeface="Twentieth Century"/>
              <a:ea typeface="Twentieth Century"/>
              <a:cs typeface="Twentieth Century"/>
              <a:sym typeface="Twentieth Century"/>
            </a:endParaRPr>
          </a:p>
          <a:p>
            <a:pPr indent="-159940" lvl="3" marL="594360" rtl="0" algn="l">
              <a:lnSpc>
                <a:spcPct val="90000"/>
              </a:lnSpc>
              <a:spcBef>
                <a:spcPts val="600"/>
              </a:spcBef>
              <a:spcAft>
                <a:spcPts val="0"/>
              </a:spcAft>
              <a:buSzPct val="100000"/>
              <a:buFont typeface="Noto Sans Symbols"/>
              <a:buChar char="▪"/>
            </a:pPr>
            <a:r>
              <a:rPr lang="en-US" sz="2550">
                <a:latin typeface="Twentieth Century"/>
                <a:ea typeface="Twentieth Century"/>
                <a:cs typeface="Twentieth Century"/>
                <a:sym typeface="Twentieth Century"/>
              </a:rPr>
              <a:t>Work with clients to follow restraining order and other prohibitions </a:t>
            </a:r>
            <a:endParaRPr sz="2550"/>
          </a:p>
          <a:p>
            <a:pPr indent="-10159" lvl="3" marL="594360" rtl="0" algn="l">
              <a:lnSpc>
                <a:spcPct val="90000"/>
              </a:lnSpc>
              <a:spcBef>
                <a:spcPts val="600"/>
              </a:spcBef>
              <a:spcAft>
                <a:spcPts val="0"/>
              </a:spcAft>
              <a:buSzPct val="78431"/>
              <a:buFont typeface="Noto Sans Symbols"/>
              <a:buNone/>
            </a:pPr>
            <a:r>
              <a:t/>
            </a:r>
            <a:endParaRPr sz="2550">
              <a:latin typeface="Twentieth Century"/>
              <a:ea typeface="Twentieth Century"/>
              <a:cs typeface="Twentieth Century"/>
              <a:sym typeface="Twentieth Century"/>
            </a:endParaRPr>
          </a:p>
          <a:p>
            <a:pPr indent="-159940" lvl="3" marL="594360" rtl="0" algn="l">
              <a:lnSpc>
                <a:spcPct val="90000"/>
              </a:lnSpc>
              <a:spcBef>
                <a:spcPts val="600"/>
              </a:spcBef>
              <a:spcAft>
                <a:spcPts val="0"/>
              </a:spcAft>
              <a:buSzPct val="100000"/>
              <a:buFont typeface="Noto Sans Symbols"/>
              <a:buChar char="▪"/>
            </a:pPr>
            <a:r>
              <a:rPr lang="en-US" sz="2550">
                <a:latin typeface="Twentieth Century"/>
                <a:ea typeface="Twentieth Century"/>
                <a:cs typeface="Twentieth Century"/>
                <a:sym typeface="Twentieth Century"/>
              </a:rPr>
              <a:t>Supervised, virtual or no visitation may be appropriate</a:t>
            </a:r>
            <a:endParaRPr sz="2550"/>
          </a:p>
          <a:p>
            <a:pPr indent="0" lvl="0" marL="0" rtl="0" algn="l">
              <a:lnSpc>
                <a:spcPct val="90000"/>
              </a:lnSpc>
              <a:spcBef>
                <a:spcPts val="1600"/>
              </a:spcBef>
              <a:spcAft>
                <a:spcPts val="0"/>
              </a:spcAft>
              <a:buSzPct val="100000"/>
              <a:buNone/>
            </a:pPr>
            <a:r>
              <a:t/>
            </a:r>
            <a:endParaRPr>
              <a:latin typeface="Twentieth Century"/>
              <a:ea typeface="Twentieth Century"/>
              <a:cs typeface="Twentieth Century"/>
              <a:sym typeface="Twentieth Century"/>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2"/>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p>
            <a:pPr indent="0" lvl="0" marL="0" rtl="0" algn="r">
              <a:lnSpc>
                <a:spcPct val="80000"/>
              </a:lnSpc>
              <a:spcBef>
                <a:spcPts val="0"/>
              </a:spcBef>
              <a:spcAft>
                <a:spcPts val="0"/>
              </a:spcAft>
              <a:buClr>
                <a:srgbClr val="0C0C0C"/>
              </a:buClr>
              <a:buSzPts val="5000"/>
              <a:buFont typeface="Twentieth Century"/>
              <a:buNone/>
            </a:pPr>
            <a:r>
              <a:rPr lang="en-US"/>
              <a:t>QUESTIONS?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3"/>
          <p:cNvSpPr txBox="1"/>
          <p:nvPr>
            <p:ph type="title"/>
          </p:nvPr>
        </p:nvSpPr>
        <p:spPr>
          <a:xfrm>
            <a:off x="457200" y="4960138"/>
            <a:ext cx="7772400" cy="1463040"/>
          </a:xfrm>
          <a:prstGeom prst="rect">
            <a:avLst/>
          </a:prstGeom>
          <a:noFill/>
          <a:ln>
            <a:noFill/>
          </a:ln>
        </p:spPr>
        <p:txBody>
          <a:bodyPr anchorCtr="0" anchor="ctr" bIns="45700" lIns="91425" spcFirstLastPara="1" rIns="91425" wrap="square" tIns="45700">
            <a:normAutofit/>
          </a:bodyPr>
          <a:lstStyle/>
          <a:p>
            <a:pPr indent="0" lvl="0" marL="0" rtl="0" algn="r">
              <a:lnSpc>
                <a:spcPct val="80000"/>
              </a:lnSpc>
              <a:spcBef>
                <a:spcPts val="0"/>
              </a:spcBef>
              <a:spcAft>
                <a:spcPts val="0"/>
              </a:spcAft>
              <a:buClr>
                <a:srgbClr val="0C0C0C"/>
              </a:buClr>
              <a:buSzPts val="5000"/>
              <a:buFont typeface="Twentieth Century"/>
              <a:buNone/>
            </a:pPr>
            <a:r>
              <a:rPr lang="en-US"/>
              <a:t>THANK YOU</a:t>
            </a:r>
            <a:endParaRPr/>
          </a:p>
        </p:txBody>
      </p:sp>
      <p:sp>
        <p:nvSpPr>
          <p:cNvPr id="232" name="Google Shape;232;p23"/>
          <p:cNvSpPr/>
          <p:nvPr>
            <p:ph idx="2" type="pic"/>
          </p:nvPr>
        </p:nvSpPr>
        <p:spPr>
          <a:xfrm>
            <a:off x="0" y="-41946"/>
            <a:ext cx="12189000" cy="4572000"/>
          </a:xfrm>
          <a:prstGeom prst="rect">
            <a:avLst/>
          </a:prstGeom>
          <a:solidFill>
            <a:srgbClr val="76CEEF"/>
          </a:solidFill>
          <a:ln>
            <a:noFill/>
          </a:ln>
        </p:spPr>
      </p:sp>
      <p:sp>
        <p:nvSpPr>
          <p:cNvPr id="233" name="Google Shape;233;p23"/>
          <p:cNvSpPr txBox="1"/>
          <p:nvPr>
            <p:ph idx="1" type="body"/>
          </p:nvPr>
        </p:nvSpPr>
        <p:spPr>
          <a:xfrm>
            <a:off x="571325" y="1233050"/>
            <a:ext cx="5559900" cy="2022000"/>
          </a:xfrm>
          <a:prstGeom prst="rect">
            <a:avLst/>
          </a:prstGeom>
          <a:noFill/>
          <a:ln>
            <a:noFill/>
          </a:ln>
        </p:spPr>
        <p:txBody>
          <a:bodyPr anchorCtr="0" anchor="ctr" bIns="45700" lIns="91425" spcFirstLastPara="1" rIns="91425" wrap="square" tIns="45700">
            <a:noAutofit/>
          </a:bodyPr>
          <a:lstStyle/>
          <a:p>
            <a:pPr indent="0" lvl="0" marL="0" rtl="0" algn="l">
              <a:spcBef>
                <a:spcPts val="200"/>
              </a:spcBef>
              <a:spcAft>
                <a:spcPts val="0"/>
              </a:spcAft>
              <a:buSzPts val="1600"/>
              <a:buNone/>
            </a:pPr>
            <a:r>
              <a:rPr lang="en-US" sz="2700"/>
              <a:t>Julia – </a:t>
            </a:r>
            <a:r>
              <a:rPr lang="en-US" sz="2700" u="sng">
                <a:solidFill>
                  <a:schemeClr val="hlink"/>
                </a:solidFill>
                <a:hlinkClick r:id="rId3"/>
              </a:rPr>
              <a:t>juliafweber@gmail.com</a:t>
            </a:r>
            <a:r>
              <a:rPr lang="en-US" sz="2700"/>
              <a:t> </a:t>
            </a:r>
            <a:endParaRPr sz="2700"/>
          </a:p>
          <a:p>
            <a:pPr indent="0" lvl="0" marL="0" rtl="0" algn="l">
              <a:lnSpc>
                <a:spcPct val="100000"/>
              </a:lnSpc>
              <a:spcBef>
                <a:spcPts val="0"/>
              </a:spcBef>
              <a:spcAft>
                <a:spcPts val="0"/>
              </a:spcAft>
              <a:buSzPts val="1600"/>
              <a:buNone/>
            </a:pPr>
            <a:r>
              <a:rPr lang="en-US" sz="2700"/>
              <a:t>Cory – </a:t>
            </a:r>
            <a:r>
              <a:rPr lang="en-US" sz="2700" u="sng">
                <a:solidFill>
                  <a:schemeClr val="hlink"/>
                </a:solidFill>
                <a:hlinkClick r:id="rId4"/>
              </a:rPr>
              <a:t>chernandez@fvaplaw.org</a:t>
            </a:r>
            <a:r>
              <a:rPr lang="en-US" sz="2700"/>
              <a:t> </a:t>
            </a:r>
            <a:endParaRPr sz="2700"/>
          </a:p>
          <a:p>
            <a:pPr indent="0" lvl="0" marL="0" rtl="0" algn="l">
              <a:lnSpc>
                <a:spcPct val="100000"/>
              </a:lnSpc>
              <a:spcBef>
                <a:spcPts val="200"/>
              </a:spcBef>
              <a:spcAft>
                <a:spcPts val="0"/>
              </a:spcAft>
              <a:buSzPts val="1600"/>
              <a:buNone/>
            </a:pPr>
            <a:r>
              <a:rPr lang="en-US" sz="2700"/>
              <a:t>Erin – </a:t>
            </a:r>
            <a:r>
              <a:rPr lang="en-US" sz="2700" u="sng">
                <a:solidFill>
                  <a:schemeClr val="hlink"/>
                </a:solidFill>
                <a:hlinkClick r:id="rId5"/>
              </a:rPr>
              <a:t>escott@fvlc.org</a:t>
            </a:r>
            <a:r>
              <a:rPr lang="en-US" sz="2700"/>
              <a:t> </a:t>
            </a:r>
            <a:endParaRPr sz="2700"/>
          </a:p>
        </p:txBody>
      </p:sp>
      <p:sp>
        <p:nvSpPr>
          <p:cNvPr id="234" name="Google Shape;234;p23"/>
          <p:cNvSpPr txBox="1"/>
          <p:nvPr/>
        </p:nvSpPr>
        <p:spPr>
          <a:xfrm>
            <a:off x="381000" y="4598275"/>
            <a:ext cx="3836400" cy="173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solidFill>
                  <a:schemeClr val="dk1"/>
                </a:solidFill>
                <a:latin typeface="Twentieth Century"/>
                <a:ea typeface="Twentieth Century"/>
                <a:cs typeface="Twentieth Century"/>
                <a:sym typeface="Twentieth Century"/>
              </a:rPr>
              <a:t>Please complete </a:t>
            </a:r>
            <a:r>
              <a:rPr lang="en-US" sz="2400" u="sng">
                <a:solidFill>
                  <a:schemeClr val="hlink"/>
                </a:solidFill>
                <a:latin typeface="Twentieth Century"/>
                <a:ea typeface="Twentieth Century"/>
                <a:cs typeface="Twentieth Century"/>
                <a:sym typeface="Twentieth Century"/>
                <a:hlinkClick r:id="rId6"/>
              </a:rPr>
              <a:t>this evaluation form</a:t>
            </a:r>
            <a:r>
              <a:rPr lang="en-US" sz="2400">
                <a:solidFill>
                  <a:schemeClr val="dk1"/>
                </a:solidFill>
                <a:latin typeface="Twentieth Century"/>
                <a:ea typeface="Twentieth Century"/>
                <a:cs typeface="Twentieth Century"/>
                <a:sym typeface="Twentieth Century"/>
              </a:rPr>
              <a:t> </a:t>
            </a:r>
            <a:r>
              <a:rPr lang="en-US" sz="2400">
                <a:solidFill>
                  <a:schemeClr val="dk1"/>
                </a:solidFill>
                <a:latin typeface="Twentieth Century"/>
                <a:ea typeface="Twentieth Century"/>
                <a:cs typeface="Twentieth Century"/>
                <a:sym typeface="Twentieth Century"/>
              </a:rPr>
              <a:t>for an MCLE certificate (1 hour of general credit).</a:t>
            </a:r>
            <a:endParaRPr sz="2400">
              <a:solidFill>
                <a:schemeClr val="dk1"/>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p>
            <a:pPr indent="0" lvl="0" marL="0" rtl="0" algn="r">
              <a:lnSpc>
                <a:spcPct val="80000"/>
              </a:lnSpc>
              <a:spcBef>
                <a:spcPts val="0"/>
              </a:spcBef>
              <a:spcAft>
                <a:spcPts val="0"/>
              </a:spcAft>
              <a:buClr>
                <a:srgbClr val="0C0C0C"/>
              </a:buClr>
              <a:buSzPts val="5000"/>
              <a:buFont typeface="Twentieth Century"/>
              <a:buNone/>
            </a:pPr>
            <a:r>
              <a:rPr lang="en-US"/>
              <a:t>OUR PRESENTERS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title"/>
          </p:nvPr>
        </p:nvSpPr>
        <p:spPr>
          <a:xfrm>
            <a:off x="1024128" y="168916"/>
            <a:ext cx="9720000" cy="1499700"/>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OUR PRESENTERS</a:t>
            </a:r>
            <a:endParaRPr/>
          </a:p>
        </p:txBody>
      </p:sp>
      <p:sp>
        <p:nvSpPr>
          <p:cNvPr id="117" name="Google Shape;117;p4"/>
          <p:cNvSpPr txBox="1"/>
          <p:nvPr>
            <p:ph idx="1" type="body"/>
          </p:nvPr>
        </p:nvSpPr>
        <p:spPr>
          <a:xfrm>
            <a:off x="748900" y="1353225"/>
            <a:ext cx="11035800" cy="5110800"/>
          </a:xfrm>
          <a:prstGeom prst="rect">
            <a:avLst/>
          </a:prstGeom>
          <a:noFill/>
          <a:ln>
            <a:noFill/>
          </a:ln>
        </p:spPr>
        <p:txBody>
          <a:bodyPr anchorCtr="0" anchor="t" bIns="45700" lIns="45700" spcFirstLastPara="1" rIns="45700" wrap="square" tIns="45700">
            <a:noAutofit/>
          </a:bodyPr>
          <a:lstStyle/>
          <a:p>
            <a:pPr indent="-107950" lvl="0" marL="91440" rtl="0" algn="l">
              <a:lnSpc>
                <a:spcPct val="90000"/>
              </a:lnSpc>
              <a:spcBef>
                <a:spcPts val="0"/>
              </a:spcBef>
              <a:spcAft>
                <a:spcPts val="0"/>
              </a:spcAft>
              <a:buSzPts val="1700"/>
              <a:buChar char=" "/>
            </a:pPr>
            <a:r>
              <a:rPr b="1" lang="en-US" sz="1700">
                <a:latin typeface="Twentieth Century"/>
                <a:ea typeface="Twentieth Century"/>
                <a:cs typeface="Twentieth Century"/>
                <a:sym typeface="Twentieth Century"/>
              </a:rPr>
              <a:t>Julia F. Weber</a:t>
            </a:r>
            <a:r>
              <a:rPr lang="en-US" sz="1700">
                <a:latin typeface="Twentieth Century"/>
                <a:ea typeface="Twentieth Century"/>
                <a:cs typeface="Twentieth Century"/>
                <a:sym typeface="Twentieth Century"/>
              </a:rPr>
              <a:t>, Esq., MSW, is a Senior Policy Advisor collaborating with Masa Group. Julia has spent her career developing innovative approaches to solving complex issues facing families, children, and communities. She consults, serves as an expert witness, and regularly speaks and trains on domestic violence, firearms violence prevention policies, child custody, and implementation of promising practices around violence prevention and family law. </a:t>
            </a:r>
            <a:endParaRPr sz="2300"/>
          </a:p>
          <a:p>
            <a:pPr indent="-107950" lvl="0" marL="91440" rtl="0" algn="l">
              <a:lnSpc>
                <a:spcPct val="90000"/>
              </a:lnSpc>
              <a:spcBef>
                <a:spcPts val="1400"/>
              </a:spcBef>
              <a:spcAft>
                <a:spcPts val="0"/>
              </a:spcAft>
              <a:buSzPts val="1700"/>
              <a:buChar char=" "/>
            </a:pPr>
            <a:r>
              <a:rPr lang="en-US" sz="1700">
                <a:latin typeface="Twentieth Century"/>
                <a:ea typeface="Twentieth Century"/>
                <a:cs typeface="Twentieth Century"/>
                <a:sym typeface="Twentieth Century"/>
              </a:rPr>
              <a:t>Most recently, she served as the director of the National Center on Gun Violence in Relationships; immediately prior to that, she spent four years with Giffords Law Center to Prevent Gun Violence where she became the first Implementation Director, focusing on extreme risk protection order policies and related firearms violence prevention issues, drafting and advocating for model legislation nationally, and training judges, attorneys, mental health practitioners, and victim advocates. </a:t>
            </a:r>
            <a:endParaRPr sz="2300"/>
          </a:p>
          <a:p>
            <a:pPr indent="-107950" lvl="0" marL="91440" rtl="0" algn="l">
              <a:lnSpc>
                <a:spcPct val="90000"/>
              </a:lnSpc>
              <a:spcBef>
                <a:spcPts val="1400"/>
              </a:spcBef>
              <a:spcAft>
                <a:spcPts val="0"/>
              </a:spcAft>
              <a:buSzPts val="1700"/>
              <a:buChar char=" "/>
            </a:pPr>
            <a:r>
              <a:rPr lang="en-US" sz="1700">
                <a:latin typeface="Twentieth Century"/>
                <a:ea typeface="Twentieth Century"/>
                <a:cs typeface="Twentieth Century"/>
                <a:sym typeface="Twentieth Century"/>
              </a:rPr>
              <a:t>In 2021-22 Julia led Giffords’ effort to enact SB 320, a comprehensive approach to civil firearms relinquishment in domestic violence matters, and successfully advocated for $40 million in state funding for implementation. From 1999-2017, Julia worked with the Judicial Council of California, the policymaking body for the largest court system in the US, as a supervising attorney with the Center for Families, Children &amp; the Courts. She staffed family law, domestic violence, and access to justice projects including developing rules of court, judicial and court staff trainings, and key court procedures focused on improving court administration statewide. Julia began her career in St. Louis County Family Court as a Domestic Relations Services social worker mediating child custody cases, and later opened a private practice representing children, providing mediation services, and consulting on domestic violence policies. </a:t>
            </a:r>
            <a:endParaRPr sz="2300"/>
          </a:p>
          <a:p>
            <a:pPr indent="-107950" lvl="0" marL="91440" rtl="0" algn="l">
              <a:lnSpc>
                <a:spcPct val="90000"/>
              </a:lnSpc>
              <a:spcBef>
                <a:spcPts val="1400"/>
              </a:spcBef>
              <a:spcAft>
                <a:spcPts val="0"/>
              </a:spcAft>
              <a:buSzPts val="1700"/>
              <a:buChar char=" "/>
            </a:pPr>
            <a:r>
              <a:rPr lang="en-US" sz="1700">
                <a:latin typeface="Twentieth Century"/>
                <a:ea typeface="Twentieth Century"/>
                <a:cs typeface="Twentieth Century"/>
                <a:sym typeface="Twentieth Century"/>
              </a:rPr>
              <a:t>Much of her recent work focuses on the intersection of domestic violence and firearms, with a heavy emphasis on the role family law professionals can play in reducing risk.  Julia is an adjunct professor teaching domestic violence law each fall at Golden Gate University School of Law; she previously taught courses on race, gender, and law at Washington University in St. Louis where she obtained her undergraduate and law and social work degrees. She is a mediator and a member of the California Bar.</a:t>
            </a:r>
            <a:endParaRPr sz="1700">
              <a:latin typeface="Twentieth Century"/>
              <a:ea typeface="Twentieth Century"/>
              <a:cs typeface="Twentieth Century"/>
              <a:sym typeface="Twentieth Centur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5"/>
          <p:cNvSpPr txBox="1"/>
          <p:nvPr>
            <p:ph type="title"/>
          </p:nvPr>
        </p:nvSpPr>
        <p:spPr>
          <a:xfrm>
            <a:off x="1024128" y="283041"/>
            <a:ext cx="9720000" cy="1499700"/>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OUR PRESENTERS</a:t>
            </a:r>
            <a:endParaRPr/>
          </a:p>
        </p:txBody>
      </p:sp>
      <p:sp>
        <p:nvSpPr>
          <p:cNvPr id="123" name="Google Shape;123;p5"/>
          <p:cNvSpPr txBox="1"/>
          <p:nvPr>
            <p:ph idx="1" type="body"/>
          </p:nvPr>
        </p:nvSpPr>
        <p:spPr>
          <a:xfrm>
            <a:off x="762000" y="1418900"/>
            <a:ext cx="10457700" cy="5189400"/>
          </a:xfrm>
          <a:prstGeom prst="rect">
            <a:avLst/>
          </a:prstGeom>
          <a:noFill/>
          <a:ln>
            <a:noFill/>
          </a:ln>
        </p:spPr>
        <p:txBody>
          <a:bodyPr anchorCtr="0" anchor="t" bIns="45700" lIns="45700" spcFirstLastPara="1" rIns="45700" wrap="square" tIns="45700">
            <a:noAutofit/>
          </a:bodyPr>
          <a:lstStyle/>
          <a:p>
            <a:pPr indent="-154862" lvl="0" marL="91440" rtl="0" algn="l">
              <a:lnSpc>
                <a:spcPct val="80000"/>
              </a:lnSpc>
              <a:spcBef>
                <a:spcPts val="0"/>
              </a:spcBef>
              <a:spcAft>
                <a:spcPts val="0"/>
              </a:spcAft>
              <a:buSzPts val="2439"/>
              <a:buChar char=" "/>
            </a:pPr>
            <a:r>
              <a:rPr b="1" lang="en-US" sz="2438">
                <a:latin typeface="Twentieth Century"/>
                <a:ea typeface="Twentieth Century"/>
                <a:cs typeface="Twentieth Century"/>
                <a:sym typeface="Twentieth Century"/>
              </a:rPr>
              <a:t>Cory Hernandez </a:t>
            </a:r>
            <a:r>
              <a:rPr lang="en-US" sz="2438">
                <a:latin typeface="Twentieth Century"/>
                <a:ea typeface="Twentieth Century"/>
                <a:cs typeface="Twentieth Century"/>
                <a:sym typeface="Twentieth Century"/>
              </a:rPr>
              <a:t>- they/them - </a:t>
            </a:r>
            <a:r>
              <a:rPr lang="en-US" sz="2438"/>
              <a:t>Cory is a senior managing attorney at Family Violence Appellate Project (FVAP), a CA and WA state nonprofit focused on appealing, for free, dangerous decisions on behalf of survivors of gender-based abuse</a:t>
            </a:r>
            <a:r>
              <a:rPr lang="en-US" sz="2438">
                <a:latin typeface="Twentieth Century"/>
                <a:ea typeface="Twentieth Century"/>
                <a:cs typeface="Twentieth Century"/>
                <a:sym typeface="Twentieth Century"/>
              </a:rPr>
              <a:t>. </a:t>
            </a:r>
            <a:endParaRPr sz="2438">
              <a:latin typeface="Twentieth Century"/>
              <a:ea typeface="Twentieth Century"/>
              <a:cs typeface="Twentieth Century"/>
              <a:sym typeface="Twentieth Century"/>
            </a:endParaRPr>
          </a:p>
          <a:p>
            <a:pPr indent="-154862" lvl="0" marL="91440" rtl="0" algn="l">
              <a:lnSpc>
                <a:spcPct val="80000"/>
              </a:lnSpc>
              <a:spcBef>
                <a:spcPts val="0"/>
              </a:spcBef>
              <a:spcAft>
                <a:spcPts val="0"/>
              </a:spcAft>
              <a:buSzPts val="2439"/>
              <a:buChar char=" "/>
            </a:pPr>
            <a:r>
              <a:t/>
            </a:r>
            <a:endParaRPr sz="2438"/>
          </a:p>
          <a:p>
            <a:pPr indent="-154862" lvl="0" marL="91440" rtl="0" algn="l">
              <a:lnSpc>
                <a:spcPct val="80000"/>
              </a:lnSpc>
              <a:spcBef>
                <a:spcPts val="0"/>
              </a:spcBef>
              <a:spcAft>
                <a:spcPts val="0"/>
              </a:spcAft>
              <a:buSzPts val="2439"/>
              <a:buChar char=" "/>
            </a:pPr>
            <a:r>
              <a:rPr lang="en-US" sz="2438">
                <a:latin typeface="Twentieth Century"/>
                <a:ea typeface="Twentieth Century"/>
                <a:cs typeface="Twentieth Century"/>
                <a:sym typeface="Twentieth Century"/>
              </a:rPr>
              <a:t>Cory previously worked as a law clerk and post-grad legal fellow for FVAP, and as a staff attorney for Family Violence Law Center (FVLC). During law school, Cory clerked for Justice Jon B. Streeter of the California First District Court of Appeal, Division Four; FVLC; FVAP; and East Bay Community Law Center (EBCLC).</a:t>
            </a:r>
            <a:endParaRPr sz="2438"/>
          </a:p>
          <a:p>
            <a:pPr indent="-154862" lvl="0" marL="91440" rtl="0" algn="l">
              <a:lnSpc>
                <a:spcPct val="80000"/>
              </a:lnSpc>
              <a:spcBef>
                <a:spcPts val="1400"/>
              </a:spcBef>
              <a:spcAft>
                <a:spcPts val="0"/>
              </a:spcAft>
              <a:buSzPts val="2439"/>
              <a:buChar char=" "/>
            </a:pPr>
            <a:r>
              <a:rPr lang="en-US" sz="2438">
                <a:latin typeface="Twentieth Century"/>
                <a:ea typeface="Twentieth Century"/>
                <a:cs typeface="Twentieth Century"/>
                <a:sym typeface="Twentieth Century"/>
              </a:rPr>
              <a:t>Cory also serves on the California Judicial Council’s Family &amp; Juvenile Law Advisory Committee, and Protective Order Working Group; the Legal Aid Association of California’s (LAAC) Advocacy &amp; Amicus Committee; and the Alameda County Bar Association’s (ACBA) Judicial Appointments Evaluation Committee (JAEC). Further, Cory volunteers as a manuscript reviewer for three journals: Violence Against Women (VAW); Journal of Family Trauma, Child Custody &amp; Child Development; and Journal of Aggression, Maltreatment &amp; Trauma.</a:t>
            </a:r>
            <a:endParaRPr sz="2438"/>
          </a:p>
          <a:p>
            <a:pPr indent="0" lvl="0" marL="91440" rtl="0" algn="l">
              <a:lnSpc>
                <a:spcPct val="80000"/>
              </a:lnSpc>
              <a:spcBef>
                <a:spcPts val="1400"/>
              </a:spcBef>
              <a:spcAft>
                <a:spcPts val="0"/>
              </a:spcAft>
              <a:buSzPts val="1870"/>
              <a:buNone/>
            </a:pPr>
            <a:r>
              <a:t/>
            </a:r>
            <a:endParaRPr sz="197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OUR FACILITATOR</a:t>
            </a:r>
            <a:endParaRPr/>
          </a:p>
        </p:txBody>
      </p:sp>
      <p:sp>
        <p:nvSpPr>
          <p:cNvPr id="129" name="Google Shape;129;p6"/>
          <p:cNvSpPr txBox="1"/>
          <p:nvPr>
            <p:ph idx="1" type="body"/>
          </p:nvPr>
        </p:nvSpPr>
        <p:spPr>
          <a:xfrm>
            <a:off x="1024125" y="1813025"/>
            <a:ext cx="9720000" cy="4521600"/>
          </a:xfrm>
          <a:prstGeom prst="rect">
            <a:avLst/>
          </a:prstGeom>
          <a:noFill/>
          <a:ln>
            <a:noFill/>
          </a:ln>
        </p:spPr>
        <p:txBody>
          <a:bodyPr anchorCtr="0" anchor="t" bIns="45700" lIns="45700" spcFirstLastPara="1" rIns="45700" wrap="square" tIns="45700">
            <a:normAutofit/>
          </a:bodyPr>
          <a:lstStyle/>
          <a:p>
            <a:pPr indent="-158750" lvl="0" marL="91440" rtl="0" algn="l">
              <a:lnSpc>
                <a:spcPct val="90000"/>
              </a:lnSpc>
              <a:spcBef>
                <a:spcPts val="0"/>
              </a:spcBef>
              <a:spcAft>
                <a:spcPts val="0"/>
              </a:spcAft>
              <a:buSzPts val="2500"/>
              <a:buChar char=" "/>
            </a:pPr>
            <a:r>
              <a:rPr b="1" lang="en-US" sz="2500">
                <a:latin typeface="Twentieth Century"/>
                <a:ea typeface="Twentieth Century"/>
                <a:cs typeface="Twentieth Century"/>
                <a:sym typeface="Twentieth Century"/>
              </a:rPr>
              <a:t>Erin Scott </a:t>
            </a:r>
            <a:r>
              <a:rPr lang="en-US" sz="2500">
                <a:latin typeface="Twentieth Century"/>
                <a:ea typeface="Twentieth Century"/>
                <a:cs typeface="Twentieth Century"/>
                <a:sym typeface="Twentieth Century"/>
              </a:rPr>
              <a:t>has been working on domestic violence and sexual assault issues since volunteering as a rape crisis counselor in 1990.  She currently is the Executive Director at the Family Violence Law Center in Oakland, the Treasurer of the Alameda County Commission on the Status of Women, and sits on the Board of Directors of UnCommon Law.  She is a former Board member of the California Partnership to End Domestic Violence and the Family Violence Appellate Project.  She has provided legal services for pregnant and parenting teens and represented a survivor who was imprisoned for killing her batterer.  Erin received a B.A. from Swarthmore College, a J.D. from New York University School of Law, and a MSc in History from the University of Edinburgh.  </a:t>
            </a:r>
            <a:endParaRPr b="1"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p>
            <a:pPr indent="0" lvl="0" marL="0" rtl="0" algn="r">
              <a:lnSpc>
                <a:spcPct val="80000"/>
              </a:lnSpc>
              <a:spcBef>
                <a:spcPts val="0"/>
              </a:spcBef>
              <a:spcAft>
                <a:spcPts val="0"/>
              </a:spcAft>
              <a:buClr>
                <a:srgbClr val="0C0C0C"/>
              </a:buClr>
              <a:buSzPts val="5000"/>
              <a:buFont typeface="Twentieth Century"/>
              <a:buNone/>
            </a:pPr>
            <a:r>
              <a:rPr lang="en-US"/>
              <a:t>BACKGROUND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THE CASE BEFORE THE COURT</a:t>
            </a:r>
            <a:endParaRPr/>
          </a:p>
        </p:txBody>
      </p:sp>
      <p:sp>
        <p:nvSpPr>
          <p:cNvPr id="140" name="Google Shape;140;p8"/>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Autofit/>
          </a:bodyPr>
          <a:lstStyle/>
          <a:p>
            <a:pPr indent="0" lvl="0" marL="0" rtl="0" algn="l">
              <a:lnSpc>
                <a:spcPct val="90000"/>
              </a:lnSpc>
              <a:spcBef>
                <a:spcPts val="0"/>
              </a:spcBef>
              <a:spcAft>
                <a:spcPts val="0"/>
              </a:spcAft>
              <a:buSzPts val="3200"/>
              <a:buNone/>
            </a:pPr>
            <a:r>
              <a:rPr lang="en-US" sz="3200">
                <a:latin typeface="Twentieth Century"/>
                <a:ea typeface="Twentieth Century"/>
                <a:cs typeface="Twentieth Century"/>
                <a:sym typeface="Twentieth Century"/>
              </a:rPr>
              <a:t>Tell us about </a:t>
            </a:r>
            <a:r>
              <a:rPr i="1" lang="en-US" sz="3200">
                <a:latin typeface="Twentieth Century"/>
                <a:ea typeface="Twentieth Century"/>
                <a:cs typeface="Twentieth Century"/>
                <a:sym typeface="Twentieth Century"/>
              </a:rPr>
              <a:t>U.S. v. Rahimi.</a:t>
            </a:r>
            <a:r>
              <a:rPr lang="en-US" sz="3200">
                <a:latin typeface="Twentieth Century"/>
                <a:ea typeface="Twentieth Century"/>
                <a:cs typeface="Twentieth Century"/>
                <a:sym typeface="Twentieth Century"/>
              </a:rPr>
              <a:t> What happened in the lower courts?</a:t>
            </a:r>
            <a:endParaRPr/>
          </a:p>
          <a:p>
            <a:pPr indent="0" lvl="0" marL="0" rtl="0" algn="l">
              <a:lnSpc>
                <a:spcPct val="90000"/>
              </a:lnSpc>
              <a:spcBef>
                <a:spcPts val="1400"/>
              </a:spcBef>
              <a:spcAft>
                <a:spcPts val="0"/>
              </a:spcAft>
              <a:buSzPts val="3200"/>
              <a:buNone/>
            </a:pPr>
            <a:r>
              <a:t/>
            </a:r>
            <a:endParaRPr sz="3200">
              <a:latin typeface="Twentieth Century"/>
              <a:ea typeface="Twentieth Century"/>
              <a:cs typeface="Twentieth Century"/>
              <a:sym typeface="Twentieth Century"/>
            </a:endParaRPr>
          </a:p>
          <a:p>
            <a:pPr indent="0" lvl="0" marL="0" rtl="0" algn="l">
              <a:lnSpc>
                <a:spcPct val="90000"/>
              </a:lnSpc>
              <a:spcBef>
                <a:spcPts val="1400"/>
              </a:spcBef>
              <a:spcAft>
                <a:spcPts val="0"/>
              </a:spcAft>
              <a:buSzPts val="3200"/>
              <a:buNone/>
            </a:pPr>
            <a:r>
              <a:rPr lang="en-US" sz="3200">
                <a:latin typeface="Twentieth Century"/>
                <a:ea typeface="Twentieth Century"/>
                <a:cs typeface="Twentieth Century"/>
                <a:sym typeface="Twentieth Century"/>
              </a:rPr>
              <a:t>What issues is the Supreme Court asked to decide in </a:t>
            </a:r>
            <a:r>
              <a:rPr i="1" lang="en-US" sz="3200">
                <a:latin typeface="Twentieth Century"/>
                <a:ea typeface="Twentieth Century"/>
                <a:cs typeface="Twentieth Century"/>
                <a:sym typeface="Twentieth Century"/>
              </a:rPr>
              <a:t>U.S. v. Rahimi</a:t>
            </a:r>
            <a:r>
              <a:rPr lang="en-US" sz="3200">
                <a:latin typeface="Twentieth Century"/>
                <a:ea typeface="Twentieth Century"/>
                <a:cs typeface="Twentieth Century"/>
                <a:sym typeface="Twentieth Century"/>
              </a:rPr>
              <a:t>?</a:t>
            </a:r>
            <a:endParaRPr/>
          </a:p>
          <a:p>
            <a:pPr indent="0" lvl="0" marL="0" rtl="0" algn="l">
              <a:lnSpc>
                <a:spcPct val="90000"/>
              </a:lnSpc>
              <a:spcBef>
                <a:spcPts val="1400"/>
              </a:spcBef>
              <a:spcAft>
                <a:spcPts val="0"/>
              </a:spcAft>
              <a:buSzPts val="2400"/>
              <a:buNone/>
            </a:pPr>
            <a:r>
              <a:t/>
            </a:r>
            <a:endParaRPr sz="2400"/>
          </a:p>
          <a:p>
            <a:pPr indent="0" lvl="0" marL="0" rtl="0" algn="l">
              <a:lnSpc>
                <a:spcPct val="90000"/>
              </a:lnSpc>
              <a:spcBef>
                <a:spcPts val="1400"/>
              </a:spcBef>
              <a:spcAft>
                <a:spcPts val="0"/>
              </a:spcAft>
              <a:buSzPts val="2400"/>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9"/>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THE CASE BEFORE THE COURT</a:t>
            </a:r>
            <a:endParaRPr/>
          </a:p>
        </p:txBody>
      </p:sp>
      <p:pic>
        <p:nvPicPr>
          <p:cNvPr descr="Graphical user interface, text, application, email&#10;&#10;Description automatically generated" id="146" name="Google Shape;146;p9"/>
          <p:cNvPicPr preferRelativeResize="0"/>
          <p:nvPr>
            <p:ph idx="1" type="body"/>
          </p:nvPr>
        </p:nvPicPr>
        <p:blipFill rotWithShape="1">
          <a:blip r:embed="rId3">
            <a:alphaModFix/>
          </a:blip>
          <a:srcRect b="0" l="0" r="0" t="0"/>
          <a:stretch/>
        </p:blipFill>
        <p:spPr>
          <a:xfrm>
            <a:off x="1023938" y="3087132"/>
            <a:ext cx="9720262" cy="242046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2023-11-08T21:11:58Z</dcterms:created>
  <dc:creator>Erin Scott</dc:creator>
</cp:coreProperties>
</file>